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0"/>
  </p:notesMasterIdLst>
  <p:sldIdLst>
    <p:sldId id="257" r:id="rId2"/>
    <p:sldId id="258" r:id="rId3"/>
    <p:sldId id="260" r:id="rId4"/>
    <p:sldId id="261" r:id="rId5"/>
    <p:sldId id="264" r:id="rId6"/>
    <p:sldId id="259" r:id="rId7"/>
    <p:sldId id="262" r:id="rId8"/>
    <p:sldId id="271" r:id="rId9"/>
    <p:sldId id="341" r:id="rId10"/>
    <p:sldId id="272" r:id="rId11"/>
    <p:sldId id="274" r:id="rId12"/>
    <p:sldId id="275" r:id="rId13"/>
    <p:sldId id="276" r:id="rId14"/>
    <p:sldId id="278" r:id="rId15"/>
    <p:sldId id="279" r:id="rId16"/>
    <p:sldId id="280" r:id="rId17"/>
    <p:sldId id="281" r:id="rId18"/>
    <p:sldId id="283" r:id="rId19"/>
    <p:sldId id="284" r:id="rId20"/>
    <p:sldId id="285" r:id="rId21"/>
    <p:sldId id="286" r:id="rId22"/>
    <p:sldId id="287" r:id="rId23"/>
    <p:sldId id="289" r:id="rId24"/>
    <p:sldId id="290" r:id="rId25"/>
    <p:sldId id="291" r:id="rId26"/>
    <p:sldId id="292" r:id="rId27"/>
    <p:sldId id="295" r:id="rId28"/>
    <p:sldId id="293" r:id="rId29"/>
    <p:sldId id="296" r:id="rId30"/>
    <p:sldId id="294" r:id="rId31"/>
    <p:sldId id="297" r:id="rId32"/>
    <p:sldId id="298" r:id="rId33"/>
    <p:sldId id="299" r:id="rId34"/>
    <p:sldId id="302" r:id="rId35"/>
    <p:sldId id="303" r:id="rId36"/>
    <p:sldId id="304" r:id="rId37"/>
    <p:sldId id="305" r:id="rId38"/>
    <p:sldId id="306" r:id="rId39"/>
    <p:sldId id="307" r:id="rId40"/>
    <p:sldId id="300" r:id="rId41"/>
    <p:sldId id="301" r:id="rId42"/>
    <p:sldId id="308" r:id="rId43"/>
    <p:sldId id="310" r:id="rId44"/>
    <p:sldId id="309" r:id="rId45"/>
    <p:sldId id="314" r:id="rId46"/>
    <p:sldId id="315" r:id="rId47"/>
    <p:sldId id="311" r:id="rId48"/>
    <p:sldId id="319" r:id="rId49"/>
    <p:sldId id="321" r:id="rId50"/>
    <p:sldId id="320" r:id="rId51"/>
    <p:sldId id="322" r:id="rId52"/>
    <p:sldId id="323" r:id="rId53"/>
    <p:sldId id="325" r:id="rId54"/>
    <p:sldId id="328" r:id="rId55"/>
    <p:sldId id="329" r:id="rId56"/>
    <p:sldId id="326" r:id="rId57"/>
    <p:sldId id="327" r:id="rId58"/>
    <p:sldId id="330" r:id="rId59"/>
    <p:sldId id="331" r:id="rId60"/>
    <p:sldId id="332" r:id="rId61"/>
    <p:sldId id="333" r:id="rId62"/>
    <p:sldId id="334" r:id="rId63"/>
    <p:sldId id="335" r:id="rId64"/>
    <p:sldId id="336" r:id="rId65"/>
    <p:sldId id="282" r:id="rId66"/>
    <p:sldId id="338" r:id="rId67"/>
    <p:sldId id="339" r:id="rId68"/>
    <p:sldId id="340"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F4C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303" autoAdjust="0"/>
  </p:normalViewPr>
  <p:slideViewPr>
    <p:cSldViewPr snapToGrid="0">
      <p:cViewPr>
        <p:scale>
          <a:sx n="63" d="100"/>
          <a:sy n="63" d="100"/>
        </p:scale>
        <p:origin x="1308" y="69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003FE7-A87D-4400-9CB8-6B05D2AF8A6D}" type="datetimeFigureOut">
              <a:rPr lang="zh-CN" altLang="en-US" smtClean="0"/>
              <a:t>2025/6/20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86BE12-D0B6-41B0-9125-DF28F4B873C1}" type="slidenum">
              <a:rPr lang="zh-CN" altLang="en-US" smtClean="0"/>
              <a:t>‹#›</a:t>
            </a:fld>
            <a:endParaRPr lang="zh-CN" altLang="en-US"/>
          </a:p>
        </p:txBody>
      </p:sp>
    </p:spTree>
    <p:extLst>
      <p:ext uri="{BB962C8B-B14F-4D97-AF65-F5344CB8AC3E}">
        <p14:creationId xmlns:p14="http://schemas.microsoft.com/office/powerpoint/2010/main" val="2213284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0D8898-9FB3-86C4-CB31-E21AF7505FE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4347671-F18A-49D6-AFFD-35F4C94782C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84F0017-8AF4-0866-CF02-CC40239E3505}"/>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32BC50A2-201A-55D4-AEE2-2F42D5A25867}"/>
              </a:ext>
            </a:extLst>
          </p:cNvPr>
          <p:cNvSpPr>
            <a:spLocks noGrp="1"/>
          </p:cNvSpPr>
          <p:nvPr>
            <p:ph type="sldNum" sz="quarter" idx="5"/>
          </p:nvPr>
        </p:nvSpPr>
        <p:spPr/>
        <p:txBody>
          <a:bodyPr/>
          <a:lstStyle/>
          <a:p>
            <a:fld id="{7D86BE12-D0B6-41B0-9125-DF28F4B873C1}" type="slidenum">
              <a:rPr lang="zh-CN" altLang="en-US" smtClean="0"/>
              <a:t>67</a:t>
            </a:fld>
            <a:endParaRPr lang="zh-CN" altLang="en-US"/>
          </a:p>
        </p:txBody>
      </p:sp>
    </p:spTree>
    <p:extLst>
      <p:ext uri="{BB962C8B-B14F-4D97-AF65-F5344CB8AC3E}">
        <p14:creationId xmlns:p14="http://schemas.microsoft.com/office/powerpoint/2010/main" val="3740375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CBBE94-7563-6CA9-D907-675A38E0447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7059536-CA4B-5006-5C3C-5069098B194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84B23F8-E645-4E63-E722-C3F15BAD92A1}"/>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49499B6D-9A17-48F4-F77E-CB737E7B14E7}"/>
              </a:ext>
            </a:extLst>
          </p:cNvPr>
          <p:cNvSpPr>
            <a:spLocks noGrp="1"/>
          </p:cNvSpPr>
          <p:nvPr>
            <p:ph type="sldNum" sz="quarter" idx="5"/>
          </p:nvPr>
        </p:nvSpPr>
        <p:spPr/>
        <p:txBody>
          <a:bodyPr/>
          <a:lstStyle/>
          <a:p>
            <a:fld id="{7D86BE12-D0B6-41B0-9125-DF28F4B873C1}" type="slidenum">
              <a:rPr lang="zh-CN" altLang="en-US" smtClean="0"/>
              <a:t>68</a:t>
            </a:fld>
            <a:endParaRPr lang="zh-CN" altLang="en-US"/>
          </a:p>
        </p:txBody>
      </p:sp>
    </p:spTree>
    <p:extLst>
      <p:ext uri="{BB962C8B-B14F-4D97-AF65-F5344CB8AC3E}">
        <p14:creationId xmlns:p14="http://schemas.microsoft.com/office/powerpoint/2010/main" val="607932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a:t>
            </a:fld>
            <a:endParaRPr lang="zh-CN" altLang="en-US"/>
          </a:p>
        </p:txBody>
      </p:sp>
    </p:spTree>
    <p:extLst>
      <p:ext uri="{BB962C8B-B14F-4D97-AF65-F5344CB8AC3E}">
        <p14:creationId xmlns:p14="http://schemas.microsoft.com/office/powerpoint/2010/main" val="1697493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59</a:t>
            </a:fld>
            <a:endParaRPr lang="zh-CN" altLang="en-US"/>
          </a:p>
        </p:txBody>
      </p:sp>
    </p:spTree>
    <p:extLst>
      <p:ext uri="{BB962C8B-B14F-4D97-AF65-F5344CB8AC3E}">
        <p14:creationId xmlns:p14="http://schemas.microsoft.com/office/powerpoint/2010/main" val="1521099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60</a:t>
            </a:fld>
            <a:endParaRPr lang="zh-CN" altLang="en-US"/>
          </a:p>
        </p:txBody>
      </p:sp>
    </p:spTree>
    <p:extLst>
      <p:ext uri="{BB962C8B-B14F-4D97-AF65-F5344CB8AC3E}">
        <p14:creationId xmlns:p14="http://schemas.microsoft.com/office/powerpoint/2010/main" val="3920359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62</a:t>
            </a:fld>
            <a:endParaRPr lang="zh-CN" altLang="en-US"/>
          </a:p>
        </p:txBody>
      </p:sp>
    </p:spTree>
    <p:extLst>
      <p:ext uri="{BB962C8B-B14F-4D97-AF65-F5344CB8AC3E}">
        <p14:creationId xmlns:p14="http://schemas.microsoft.com/office/powerpoint/2010/main" val="3781843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63</a:t>
            </a:fld>
            <a:endParaRPr lang="zh-CN" altLang="en-US"/>
          </a:p>
        </p:txBody>
      </p:sp>
    </p:spTree>
    <p:extLst>
      <p:ext uri="{BB962C8B-B14F-4D97-AF65-F5344CB8AC3E}">
        <p14:creationId xmlns:p14="http://schemas.microsoft.com/office/powerpoint/2010/main" val="2323402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64</a:t>
            </a:fld>
            <a:endParaRPr lang="zh-CN" altLang="en-US"/>
          </a:p>
        </p:txBody>
      </p:sp>
    </p:spTree>
    <p:extLst>
      <p:ext uri="{BB962C8B-B14F-4D97-AF65-F5344CB8AC3E}">
        <p14:creationId xmlns:p14="http://schemas.microsoft.com/office/powerpoint/2010/main" val="1369952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65</a:t>
            </a:fld>
            <a:endParaRPr lang="zh-CN" altLang="en-US"/>
          </a:p>
        </p:txBody>
      </p:sp>
    </p:spTree>
    <p:extLst>
      <p:ext uri="{BB962C8B-B14F-4D97-AF65-F5344CB8AC3E}">
        <p14:creationId xmlns:p14="http://schemas.microsoft.com/office/powerpoint/2010/main" val="1050858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6E40F-E144-DA1F-F0C6-79B27BCB9019}"/>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8FBD4E08-7085-ED82-4627-0C407C54819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DABC1120-415B-3FE3-39A8-2907C2FE0C95}"/>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3037B0A9-CFC2-1724-F766-DD7244068C77}"/>
              </a:ext>
            </a:extLst>
          </p:cNvPr>
          <p:cNvSpPr>
            <a:spLocks noGrp="1"/>
          </p:cNvSpPr>
          <p:nvPr>
            <p:ph type="sldNum" sz="quarter" idx="5"/>
          </p:nvPr>
        </p:nvSpPr>
        <p:spPr/>
        <p:txBody>
          <a:bodyPr/>
          <a:lstStyle/>
          <a:p>
            <a:fld id="{7D86BE12-D0B6-41B0-9125-DF28F4B873C1}" type="slidenum">
              <a:rPr lang="zh-CN" altLang="en-US" smtClean="0"/>
              <a:t>66</a:t>
            </a:fld>
            <a:endParaRPr lang="zh-CN" altLang="en-US"/>
          </a:p>
        </p:txBody>
      </p:sp>
    </p:spTree>
    <p:extLst>
      <p:ext uri="{BB962C8B-B14F-4D97-AF65-F5344CB8AC3E}">
        <p14:creationId xmlns:p14="http://schemas.microsoft.com/office/powerpoint/2010/main" val="1096774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2670196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3534019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48982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3603675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96032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26405959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3956666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3176987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2431330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2755036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4133263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9010184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2432932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3056346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577060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3900BAB-693A-4F9F-B04C-87ABC422433F}"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4276238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3900BAB-693A-4F9F-B04C-87ABC422433F}" type="datetimeFigureOut">
              <a:rPr lang="zh-CN" altLang="en-US" smtClean="0"/>
              <a:t>2025/6/20</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93BAA93-9749-486E-B4A2-56BFCB19A4BC}" type="slidenum">
              <a:rPr lang="zh-CN" altLang="en-US" smtClean="0"/>
              <a:t>‹#›</a:t>
            </a:fld>
            <a:endParaRPr lang="zh-CN" altLang="en-US"/>
          </a:p>
        </p:txBody>
      </p:sp>
    </p:spTree>
    <p:extLst>
      <p:ext uri="{BB962C8B-B14F-4D97-AF65-F5344CB8AC3E}">
        <p14:creationId xmlns:p14="http://schemas.microsoft.com/office/powerpoint/2010/main" val="1772303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tags" Target="../tags/tag28.xml"/><Relationship Id="rId3" Type="http://schemas.openxmlformats.org/officeDocument/2006/relationships/tags" Target="../tags/tag23.xml"/><Relationship Id="rId7" Type="http://schemas.openxmlformats.org/officeDocument/2006/relationships/tags" Target="../tags/tag2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slideLayout" Target="../slideLayouts/slideLayout2.xml"/><Relationship Id="rId5" Type="http://schemas.openxmlformats.org/officeDocument/2006/relationships/tags" Target="../tags/tag25.xml"/><Relationship Id="rId10" Type="http://schemas.openxmlformats.org/officeDocument/2006/relationships/tags" Target="../tags/tag30.xml"/><Relationship Id="rId4" Type="http://schemas.openxmlformats.org/officeDocument/2006/relationships/tags" Target="../tags/tag24.xml"/><Relationship Id="rId9" Type="http://schemas.openxmlformats.org/officeDocument/2006/relationships/tags" Target="../tags/tag2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2.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notesSlide" Target="../notesSlides/notesSlide3.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2.xml"/><Relationship Id="rId5" Type="http://schemas.openxmlformats.org/officeDocument/2006/relationships/tags" Target="../tags/tag35.xml"/><Relationship Id="rId4" Type="http://schemas.openxmlformats.org/officeDocument/2006/relationships/tags" Target="../tags/tag34.xml"/></Relationships>
</file>

<file path=ppt/slides/_rels/slide6.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notesSlide" Target="../notesSlides/notesSlide2.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slideLayout" Target="../slideLayouts/slideLayout2.xml"/><Relationship Id="rId5" Type="http://schemas.openxmlformats.org/officeDocument/2006/relationships/tags" Target="../tags/tag1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A11B2F-F7BA-7DA9-44B0-CBF9D39E450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788BFEE-FEB2-9632-BEF0-22B31AB6D1B0}"/>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3AFAA113-5EEF-ABDF-507B-FA461294647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（二） 幼儿园课程目标的含义</a:t>
            </a:r>
          </a:p>
        </p:txBody>
      </p:sp>
      <p:sp>
        <p:nvSpPr>
          <p:cNvPr id="6" name="内容占位符 5">
            <a:extLst>
              <a:ext uri="{FF2B5EF4-FFF2-40B4-BE49-F238E27FC236}">
                <a16:creationId xmlns:a16="http://schemas.microsoft.com/office/drawing/2014/main" id="{260DF512-16B4-1E16-D9B2-8F8B1126B866}"/>
              </a:ext>
            </a:extLst>
          </p:cNvPr>
          <p:cNvSpPr>
            <a:spLocks noGrp="1"/>
          </p:cNvSpPr>
          <p:nvPr>
            <p:ph idx="1"/>
          </p:nvPr>
        </p:nvSpPr>
        <p:spPr>
          <a:xfrm>
            <a:off x="677334" y="2073278"/>
            <a:ext cx="9373563" cy="5088623"/>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最早提出“课程目标”的学者是美国的博比特（</a:t>
            </a:r>
            <a:r>
              <a:rPr lang="en-US" altLang="zh-CN" dirty="0" err="1">
                <a:latin typeface="华文中宋" panose="02010600040101010101" pitchFamily="2" charset="-122"/>
                <a:ea typeface="华文中宋" panose="02010600040101010101" pitchFamily="2" charset="-122"/>
              </a:rPr>
              <a:t>J.Bobbitt</a:t>
            </a:r>
            <a:r>
              <a:rPr lang="zh-CN" altLang="en-US" dirty="0">
                <a:latin typeface="华文中宋" panose="02010600040101010101" pitchFamily="2" charset="-122"/>
                <a:ea typeface="华文中宋" panose="02010600040101010101" pitchFamily="2" charset="-122"/>
              </a:rPr>
              <a:t>）。他认为课程目标指的是那些“儿童需要掌握和形成的能力、态度、习惯、鉴赏、知识的形式”，指向经由课程帮助儿童获得各方面所需的素质。黄政杰认为，课程目标是课程设计的方向或指导原则，是可预见的教育结果，是学生经历各种教育活动后必须达成的表现。结合以上两种典型的课程目标界定以及其他课程目标的概念来看，学者大多把课程目标理解为一定学段的教育机构的课程力图使学生最终达到的发展结果或标准。</a:t>
            </a:r>
          </a:p>
          <a:p>
            <a:pPr marL="0" indent="0">
              <a:lnSpc>
                <a:spcPct val="150000"/>
              </a:lnSpc>
              <a:buNone/>
            </a:pPr>
            <a:r>
              <a:rPr lang="zh-CN" altLang="en-US" dirty="0">
                <a:latin typeface="华文中宋" panose="02010600040101010101" pitchFamily="2" charset="-122"/>
                <a:ea typeface="华文中宋" panose="02010600040101010101" pitchFamily="2" charset="-122"/>
              </a:rPr>
              <a:t>      由此，我们认为，幼儿园课程目标就是学前教育机构的课程力图促进幼儿在身心发展上所要达到的预期结果。这一预期结果阐述和规定了通过阶段性的或终结性的幼儿园课程的设计和实施，幼儿应该达到的发展状态和水平，可表明幼儿是否得到全面、主动、和谐的发展，表明幼儿所具有的基本素质和核心素养的具体内容，如是否健康、活泼、文明、乐群等。故幼儿园课程目标的表述更多地从幼儿发展结果和状态的角度来描述。</a:t>
            </a:r>
          </a:p>
        </p:txBody>
      </p:sp>
    </p:spTree>
    <p:extLst>
      <p:ext uri="{BB962C8B-B14F-4D97-AF65-F5344CB8AC3E}">
        <p14:creationId xmlns:p14="http://schemas.microsoft.com/office/powerpoint/2010/main" val="2104375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（三） 幼儿园课程目标的作用</a:t>
            </a:r>
          </a:p>
          <a:p>
            <a:endParaRPr lang="zh-CN" altLang="en-US" sz="2800" dirty="0"/>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581141" y="2196445"/>
            <a:ext cx="9750635" cy="4468306"/>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首先，幼儿园课程目标是实现幼儿园教育目标的重要手段。通常来说，人们在做出行动之前，便对行动结果有了某种预期。而幼儿园课程在设计、实施和评价时也应该是有目标的。如果课程没有或不明确目标，幼儿园教师就会根据各自的理解自行设计、实施和评价课程，课程实践就存在盲目性，就很难保证幼儿园课程围绕国家、地方所规定的幼儿园教育目标来运作，为幼儿铺设的课程“轨道”就难免跑偏、跑歪。要知道目标是行动的指南，幼儿园课程目标是幼儿园课程设计、实施和评价的“指南针”，具有清晰的导向作用。只有在明确的幼儿园课程目标的导引下，才能保证促进幼儿身心全面和谐发展的幼儿园教育目标的最终实现。</a:t>
            </a:r>
          </a:p>
          <a:p>
            <a:pPr marL="0" indent="0">
              <a:lnSpc>
                <a:spcPct val="150000"/>
              </a:lnSpc>
              <a:buNone/>
            </a:pPr>
            <a:r>
              <a:rPr lang="zh-CN" altLang="en-US" dirty="0">
                <a:latin typeface="华文中宋" panose="02010600040101010101" pitchFamily="2" charset="-122"/>
                <a:ea typeface="华文中宋" panose="02010600040101010101" pitchFamily="2" charset="-122"/>
              </a:rPr>
              <a:t>    此外，幼儿园课程目标是幼儿园课程的首要组成部分，在幼儿园课程要素中处于核心位置。因为幼儿园课程目标一旦确定，就可直接为课程内容的选择和组织提供依据，并为课程实施和课程评价提供基本的要求与准则。</a:t>
            </a:r>
          </a:p>
        </p:txBody>
      </p:sp>
    </p:spTree>
    <p:extLst>
      <p:ext uri="{BB962C8B-B14F-4D97-AF65-F5344CB8AC3E}">
        <p14:creationId xmlns:p14="http://schemas.microsoft.com/office/powerpoint/2010/main" val="930353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BC9C35-C75C-0519-4B2C-3018FECA0A3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7D3FE37-91EE-7CEE-C2DB-51B81DBB97CC}"/>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F890240F-470F-F0F4-6620-C88AE48259F8}"/>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（四） 幼儿园课程目标的层次</a:t>
            </a:r>
          </a:p>
          <a:p>
            <a:endParaRPr lang="zh-CN" altLang="en-US" sz="2800" dirty="0"/>
          </a:p>
        </p:txBody>
      </p:sp>
      <p:pic>
        <p:nvPicPr>
          <p:cNvPr id="5" name="图片 4">
            <a:extLst>
              <a:ext uri="{FF2B5EF4-FFF2-40B4-BE49-F238E27FC236}">
                <a16:creationId xmlns:a16="http://schemas.microsoft.com/office/drawing/2014/main" id="{88769C28-9CEC-D2FC-80CD-1ADA6879D2D0}"/>
              </a:ext>
            </a:extLst>
          </p:cNvPr>
          <p:cNvPicPr>
            <a:picLocks noChangeAspect="1"/>
          </p:cNvPicPr>
          <p:nvPr/>
        </p:nvPicPr>
        <p:blipFill>
          <a:blip r:embed="rId2"/>
          <a:stretch>
            <a:fillRect/>
          </a:stretch>
        </p:blipFill>
        <p:spPr>
          <a:xfrm>
            <a:off x="1507068" y="2590800"/>
            <a:ext cx="7335274" cy="2915057"/>
          </a:xfrm>
          <a:prstGeom prst="rect">
            <a:avLst/>
          </a:prstGeom>
        </p:spPr>
      </p:pic>
    </p:spTree>
    <p:extLst>
      <p:ext uri="{BB962C8B-B14F-4D97-AF65-F5344CB8AC3E}">
        <p14:creationId xmlns:p14="http://schemas.microsoft.com/office/powerpoint/2010/main" val="2662729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DD580-9525-B672-6CF7-31D3E26A3C3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661083B-E00A-79B2-4E57-A59DDFCCDE69}"/>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C0F452CE-CC84-6ED9-24EE-B298F3D64AA9}"/>
              </a:ext>
            </a:extLst>
          </p:cNvPr>
          <p:cNvSpPr txBox="1"/>
          <p:nvPr/>
        </p:nvSpPr>
        <p:spPr>
          <a:xfrm>
            <a:off x="863946" y="1270000"/>
            <a:ext cx="7978396" cy="2246769"/>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（四） 幼儿园课程目标的层次</a:t>
            </a:r>
            <a:endParaRPr lang="en-US" altLang="zh-CN" sz="2800" dirty="0"/>
          </a:p>
          <a:p>
            <a:r>
              <a:rPr lang="en-US" altLang="zh-CN" sz="2800" dirty="0"/>
              <a:t>1. </a:t>
            </a:r>
            <a:r>
              <a:rPr lang="zh-CN" altLang="en-US" sz="2800" dirty="0"/>
              <a:t>国家、地方层面的幼儿园课程目标</a:t>
            </a:r>
            <a:endParaRPr lang="en-US" altLang="zh-CN" sz="2800" dirty="0"/>
          </a:p>
          <a:p>
            <a:endParaRPr lang="zh-CN" altLang="en-US" sz="2800" dirty="0"/>
          </a:p>
          <a:p>
            <a:endParaRPr lang="zh-CN" altLang="en-US" sz="2800" dirty="0"/>
          </a:p>
        </p:txBody>
      </p:sp>
      <p:sp>
        <p:nvSpPr>
          <p:cNvPr id="3" name="内容占位符 2">
            <a:extLst>
              <a:ext uri="{FF2B5EF4-FFF2-40B4-BE49-F238E27FC236}">
                <a16:creationId xmlns:a16="http://schemas.microsoft.com/office/drawing/2014/main" id="{1144270C-FAD0-0C35-8461-AE399C2E5BEE}"/>
              </a:ext>
            </a:extLst>
          </p:cNvPr>
          <p:cNvSpPr>
            <a:spLocks noGrp="1"/>
          </p:cNvSpPr>
          <p:nvPr>
            <p:ph idx="1"/>
          </p:nvPr>
        </p:nvSpPr>
        <p:spPr>
          <a:xfrm>
            <a:off x="834446" y="2722775"/>
            <a:ext cx="9110831" cy="3871899"/>
          </a:xfrm>
        </p:spPr>
        <p:txBody>
          <a:bodyPr>
            <a:noAutofit/>
          </a:bodyPr>
          <a:lstStyle/>
          <a:p>
            <a:pPr>
              <a:lnSpc>
                <a:spcPct val="170000"/>
              </a:lnSpc>
            </a:pPr>
            <a:r>
              <a:rPr lang="zh-CN" altLang="en-US" dirty="0">
                <a:latin typeface="华文中宋" panose="02010600040101010101" pitchFamily="2" charset="-122"/>
                <a:ea typeface="华文中宋" panose="02010600040101010101" pitchFamily="2" charset="-122"/>
              </a:rPr>
              <a:t>国家、地方层面的幼儿园课程目标是由国家、地方教育行政部门制定的，一般在国家、地方的教育指导纲要、课程指南等纲领性的文件中有所阐述和体现，作为宏观层面的目标，是一种相对比较笼统、概括的长期目标。这类目标在确立后，面向所有的幼儿园，总体是共性的、统一的、普适的，也因此无法有很强的情境适宜性和内容针对性。</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地方层面的幼儿园课程目标多体现在各地根据</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幼儿园教育指导纲要（试行）</a:t>
            </a:r>
            <a:r>
              <a:rPr lang="en-US" altLang="zh-CN" dirty="0">
                <a:latin typeface="华文中宋" panose="02010600040101010101" pitchFamily="2" charset="-122"/>
                <a:ea typeface="华文中宋" panose="02010600040101010101" pitchFamily="2" charset="-122"/>
              </a:rPr>
              <a:t>》《3—6</a:t>
            </a:r>
            <a:r>
              <a:rPr lang="zh-CN" altLang="en-US" dirty="0">
                <a:latin typeface="华文中宋" panose="02010600040101010101" pitchFamily="2" charset="-122"/>
                <a:ea typeface="华文中宋" panose="02010600040101010101" pitchFamily="2" charset="-122"/>
              </a:rPr>
              <a:t>岁儿童学习与发展指南</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的精神，结合本地区的地域特点和发展需要而颁布的教育指导纲要、课程指南等文本中。</a:t>
            </a:r>
          </a:p>
        </p:txBody>
      </p:sp>
    </p:spTree>
    <p:extLst>
      <p:ext uri="{BB962C8B-B14F-4D97-AF65-F5344CB8AC3E}">
        <p14:creationId xmlns:p14="http://schemas.microsoft.com/office/powerpoint/2010/main" val="37589132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3F7DDF-2AA4-C2A9-6295-6674D9708D7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66BE3BA-5787-EAE8-0740-92FA3D3EF76E}"/>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BC0B5C5-405B-4692-5866-42ECA11DB569}"/>
              </a:ext>
            </a:extLst>
          </p:cNvPr>
          <p:cNvSpPr txBox="1"/>
          <p:nvPr/>
        </p:nvSpPr>
        <p:spPr>
          <a:xfrm>
            <a:off x="863946" y="1270000"/>
            <a:ext cx="7978396" cy="1815882"/>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（四） 幼儿园课程目标的层次</a:t>
            </a:r>
            <a:endParaRPr lang="en-US" altLang="zh-CN" sz="2800" dirty="0"/>
          </a:p>
          <a:p>
            <a:r>
              <a:rPr lang="en-US" altLang="zh-CN" sz="2800" dirty="0"/>
              <a:t>2. </a:t>
            </a:r>
            <a:r>
              <a:rPr lang="zh-CN" altLang="en-US" sz="2800" dirty="0"/>
              <a:t>园级层面的幼儿园课程目标</a:t>
            </a:r>
          </a:p>
          <a:p>
            <a:endParaRPr lang="zh-CN" altLang="en-US" sz="2800" dirty="0"/>
          </a:p>
        </p:txBody>
      </p:sp>
      <p:sp>
        <p:nvSpPr>
          <p:cNvPr id="3" name="内容占位符 2">
            <a:extLst>
              <a:ext uri="{FF2B5EF4-FFF2-40B4-BE49-F238E27FC236}">
                <a16:creationId xmlns:a16="http://schemas.microsoft.com/office/drawing/2014/main" id="{DA45C4B6-734D-5F2C-85E6-58A80E5A6AC2}"/>
              </a:ext>
            </a:extLst>
          </p:cNvPr>
          <p:cNvSpPr>
            <a:spLocks noGrp="1"/>
          </p:cNvSpPr>
          <p:nvPr>
            <p:ph idx="1"/>
          </p:nvPr>
        </p:nvSpPr>
        <p:spPr>
          <a:xfrm>
            <a:off x="834446" y="2722775"/>
            <a:ext cx="9412489" cy="3871899"/>
          </a:xfrm>
        </p:spPr>
        <p:txBody>
          <a:bodyPr>
            <a:noAutofit/>
          </a:bodyPr>
          <a:lstStyle/>
          <a:p>
            <a:pPr>
              <a:lnSpc>
                <a:spcPct val="170000"/>
              </a:lnSpc>
            </a:pPr>
            <a:r>
              <a:rPr lang="zh-CN" altLang="en-US" sz="2000" dirty="0">
                <a:latin typeface="华文中宋" panose="02010600040101010101" pitchFamily="2" charset="-122"/>
                <a:ea typeface="华文中宋" panose="02010600040101010101" pitchFamily="2" charset="-122"/>
              </a:rPr>
              <a:t>园级层面的幼儿园课程目标是指各基层幼儿园根据国家、地方制定的课程目标和精神，结合本园的办园实际与发展需要而制定的切实可行的课程目标。</a:t>
            </a:r>
            <a:endParaRPr lang="en-US" altLang="zh-CN" sz="2000" dirty="0">
              <a:latin typeface="华文中宋" panose="02010600040101010101" pitchFamily="2" charset="-122"/>
              <a:ea typeface="华文中宋" panose="02010600040101010101" pitchFamily="2" charset="-122"/>
            </a:endParaRPr>
          </a:p>
          <a:p>
            <a:pPr>
              <a:lnSpc>
                <a:spcPct val="170000"/>
              </a:lnSpc>
            </a:pPr>
            <a:r>
              <a:rPr lang="zh-CN" altLang="en-US" sz="2000" dirty="0">
                <a:latin typeface="华文中宋" panose="02010600040101010101" pitchFamily="2" charset="-122"/>
                <a:ea typeface="华文中宋" panose="02010600040101010101" pitchFamily="2" charset="-122"/>
              </a:rPr>
              <a:t>在幼儿园课程目标体系中，国家、地方层面的幼儿园课程目标的下位就有了园级层面的幼儿园课程目标。它以国家、地方的课程目标为总体框架，体现了国家和地方立场，同时，基于自身的教育生态和课程实施的背景条件，包括本园教师、幼儿、家长、硬件设施、课程基础等，彰显出幼儿园的个性特点。</a:t>
            </a:r>
          </a:p>
        </p:txBody>
      </p:sp>
    </p:spTree>
    <p:extLst>
      <p:ext uri="{BB962C8B-B14F-4D97-AF65-F5344CB8AC3E}">
        <p14:creationId xmlns:p14="http://schemas.microsoft.com/office/powerpoint/2010/main" val="1706393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77EC1C-BE03-308B-0F6C-C89077EFB3E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0E8A065-FAA8-F52F-946F-D69945D26F07}"/>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EAFDA897-450B-13BA-0D65-A254E07BD814}"/>
              </a:ext>
            </a:extLst>
          </p:cNvPr>
          <p:cNvSpPr txBox="1"/>
          <p:nvPr/>
        </p:nvSpPr>
        <p:spPr>
          <a:xfrm>
            <a:off x="863946" y="1270000"/>
            <a:ext cx="7978396" cy="1815882"/>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（四） 幼儿园课程目标的层次</a:t>
            </a:r>
            <a:endParaRPr lang="en-US" altLang="zh-CN" sz="2800" dirty="0"/>
          </a:p>
          <a:p>
            <a:r>
              <a:rPr lang="en-US" altLang="zh-CN" sz="2800" dirty="0"/>
              <a:t>3. </a:t>
            </a:r>
            <a:r>
              <a:rPr lang="zh-CN" altLang="en-US" sz="2800" dirty="0"/>
              <a:t>班级层面的幼儿园课程目标</a:t>
            </a:r>
          </a:p>
          <a:p>
            <a:endParaRPr lang="zh-CN" altLang="en-US" sz="2800" dirty="0"/>
          </a:p>
        </p:txBody>
      </p:sp>
      <p:sp>
        <p:nvSpPr>
          <p:cNvPr id="3" name="内容占位符 2">
            <a:extLst>
              <a:ext uri="{FF2B5EF4-FFF2-40B4-BE49-F238E27FC236}">
                <a16:creationId xmlns:a16="http://schemas.microsoft.com/office/drawing/2014/main" id="{EC7DFC52-F155-2938-3818-A2D3E106C179}"/>
              </a:ext>
            </a:extLst>
          </p:cNvPr>
          <p:cNvSpPr>
            <a:spLocks noGrp="1"/>
          </p:cNvSpPr>
          <p:nvPr>
            <p:ph idx="1"/>
          </p:nvPr>
        </p:nvSpPr>
        <p:spPr>
          <a:xfrm>
            <a:off x="834447" y="2722775"/>
            <a:ext cx="8969429" cy="3871899"/>
          </a:xfrm>
        </p:spPr>
        <p:txBody>
          <a:bodyPr>
            <a:noAutofit/>
          </a:bodyPr>
          <a:lstStyle/>
          <a:p>
            <a:pPr>
              <a:lnSpc>
                <a:spcPct val="170000"/>
              </a:lnSpc>
            </a:pPr>
            <a:r>
              <a:rPr lang="zh-CN" altLang="en-US" dirty="0">
                <a:latin typeface="华文中宋" panose="02010600040101010101" pitchFamily="2" charset="-122"/>
                <a:ea typeface="华文中宋" panose="02010600040101010101" pitchFamily="2" charset="-122"/>
              </a:rPr>
              <a:t>班级层面的幼儿园课程目标是各班教师在设计与实施课程时，根据幼儿园制定的全园课程目标，结合各班具体情况而制定的与本班幼儿实际相适应的课程目标，以使目标符合对本班幼儿的发展结果预期，能得以落实</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班级层面的幼儿园课程目标是班级教师对本园统一普适的课程目标，主要是对学年或学期目标的调适和转化，以期符合班级幼儿的发展需要和水平特点，增加课程目标的针对性和适应性。</a:t>
            </a:r>
          </a:p>
          <a:p>
            <a:pPr>
              <a:lnSpc>
                <a:spcPct val="170000"/>
              </a:lnSpc>
            </a:pPr>
            <a:r>
              <a:rPr lang="zh-CN" altLang="en-US" dirty="0">
                <a:latin typeface="华文中宋" panose="02010600040101010101" pitchFamily="2" charset="-122"/>
                <a:ea typeface="华文中宋" panose="02010600040101010101" pitchFamily="2" charset="-122"/>
              </a:rPr>
              <a:t>    因此，班级层面的幼儿园课程目标是园级层面的幼儿园课程目标在各班所对应的、相对较具体的课程目标，是一种微观层面的课程目标。</a:t>
            </a:r>
          </a:p>
        </p:txBody>
      </p:sp>
    </p:spTree>
    <p:extLst>
      <p:ext uri="{BB962C8B-B14F-4D97-AF65-F5344CB8AC3E}">
        <p14:creationId xmlns:p14="http://schemas.microsoft.com/office/powerpoint/2010/main" val="3978984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02B3AB-2DD7-6ADE-D806-3FD81AFEE86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C6B710F-EF41-400B-66EF-A08F0EEAF8D0}"/>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1599A7A6-7925-4085-A1F5-928DFB35FCA4}"/>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（五） 幼儿园课程目标的价值取向</a:t>
            </a:r>
            <a:endParaRPr lang="en-US" altLang="zh-CN" sz="2800" dirty="0"/>
          </a:p>
        </p:txBody>
      </p:sp>
      <p:sp>
        <p:nvSpPr>
          <p:cNvPr id="3" name="内容占位符 2">
            <a:extLst>
              <a:ext uri="{FF2B5EF4-FFF2-40B4-BE49-F238E27FC236}">
                <a16:creationId xmlns:a16="http://schemas.microsoft.com/office/drawing/2014/main" id="{009FC320-51A0-D448-6D87-A8550C467BF8}"/>
              </a:ext>
            </a:extLst>
          </p:cNvPr>
          <p:cNvSpPr>
            <a:spLocks noGrp="1"/>
          </p:cNvSpPr>
          <p:nvPr>
            <p:ph idx="1"/>
          </p:nvPr>
        </p:nvSpPr>
        <p:spPr>
          <a:xfrm>
            <a:off x="863946" y="2449397"/>
            <a:ext cx="8969429" cy="3871899"/>
          </a:xfrm>
        </p:spPr>
        <p:txBody>
          <a:bodyPr>
            <a:noAutofit/>
          </a:bodyPr>
          <a:lstStyle/>
          <a:p>
            <a:pPr marL="0" indent="0">
              <a:lnSpc>
                <a:spcPct val="170000"/>
              </a:lnSpc>
              <a:buNone/>
            </a:pPr>
            <a:r>
              <a:rPr lang="zh-CN" altLang="en-US" sz="2000" dirty="0">
                <a:latin typeface="华文中宋" panose="02010600040101010101" pitchFamily="2" charset="-122"/>
                <a:ea typeface="华文中宋" panose="02010600040101010101" pitchFamily="2" charset="-122"/>
              </a:rPr>
              <a:t>      幼儿园课程目标的价值取向是指各层次课程设计主体，即国家、地方、幼儿园及教师在制定幼儿园课程目标时所持有的价值观或指导思想。这种价值观或指导思想决定着幼儿园课程目标关注结果还是过程，持教师视角还是儿童视角，并决定着幼儿园课程目标表述的不同性质和特点。幼儿园课程目标较为常见的取向有</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行为目标（</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behavior objective</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）、生成性目标（</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evolving purpose</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）和表现性目标（</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expressive objective</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）等</a:t>
            </a:r>
            <a:r>
              <a:rPr lang="zh-CN" altLang="en-US" sz="2000" dirty="0">
                <a:latin typeface="华文中宋" panose="02010600040101010101" pitchFamily="2" charset="-122"/>
                <a:ea typeface="华文中宋" panose="02010600040101010101" pitchFamily="2" charset="-122"/>
              </a:rPr>
              <a:t>取向。</a:t>
            </a:r>
          </a:p>
        </p:txBody>
      </p:sp>
    </p:spTree>
    <p:extLst>
      <p:ext uri="{BB962C8B-B14F-4D97-AF65-F5344CB8AC3E}">
        <p14:creationId xmlns:p14="http://schemas.microsoft.com/office/powerpoint/2010/main" val="456270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C42AE-EBBB-5988-5C24-555106C8724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348EAF7-4A8F-3FBC-4FCE-ECC1E54FC409}"/>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BA080C3-36E0-04E7-84D1-85210E55D70B}"/>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（五） 幼儿园课程目标的价值取向</a:t>
            </a:r>
            <a:endParaRPr lang="en-US" altLang="zh-CN" sz="2800" dirty="0"/>
          </a:p>
          <a:p>
            <a:r>
              <a:rPr lang="en-US" altLang="zh-CN" sz="2800" dirty="0"/>
              <a:t>1. </a:t>
            </a:r>
            <a:r>
              <a:rPr lang="zh-CN" altLang="en-US" sz="2800" dirty="0"/>
              <a:t>行为目标取向</a:t>
            </a:r>
          </a:p>
        </p:txBody>
      </p:sp>
      <p:sp>
        <p:nvSpPr>
          <p:cNvPr id="3" name="内容占位符 2">
            <a:extLst>
              <a:ext uri="{FF2B5EF4-FFF2-40B4-BE49-F238E27FC236}">
                <a16:creationId xmlns:a16="http://schemas.microsoft.com/office/drawing/2014/main" id="{D9FB3E32-C26B-14A8-CA7B-FFD777AB6D12}"/>
              </a:ext>
            </a:extLst>
          </p:cNvPr>
          <p:cNvSpPr>
            <a:spLocks noGrp="1"/>
          </p:cNvSpPr>
          <p:nvPr>
            <p:ph idx="1"/>
          </p:nvPr>
        </p:nvSpPr>
        <p:spPr>
          <a:xfrm>
            <a:off x="863946" y="2654995"/>
            <a:ext cx="9808415" cy="3871899"/>
          </a:xfrm>
        </p:spPr>
        <p:txBody>
          <a:bodyPr>
            <a:noAutofit/>
          </a:bodyPr>
          <a:lstStyle/>
          <a:p>
            <a:pPr>
              <a:lnSpc>
                <a:spcPct val="170000"/>
              </a:lnSpc>
            </a:pPr>
            <a:r>
              <a:rPr lang="zh-CN" altLang="en-US" dirty="0">
                <a:latin typeface="华文中宋" panose="02010600040101010101" pitchFamily="2" charset="-122"/>
                <a:ea typeface="华文中宋" panose="02010600040101010101" pitchFamily="2" charset="-122"/>
              </a:rPr>
              <a:t>顾名思义，行为目标针对幼儿行为，是指以幼儿具体外显的、可被直接观察的行为来进行表述的课程目标，指向的是实施课程以后幼儿所发生的行为变化，较关注结果和教师视角。</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行为目标取向认为课程目标必须表明儿童学习后应该具有的行为模式和表现，这些行为还应是具体的、特殊的、可以观察的，所以表述时要注意避免使用概括的、含糊的行为动词。有效的行为目标表述，必须指明儿童身上应该发生的外显行为，在学习的终点所表现的行为改变要素和该行为所应用的生活领域或内容要素。行为目标取向的表述方式指向幼儿获得相关知识及经验后的行为表现，在幼儿园课程目标的制定中得到了广泛、普遍的运用，特别是在班级层面的幼儿园课程目标的制定中表现得尤为突出。</a:t>
            </a:r>
          </a:p>
        </p:txBody>
      </p:sp>
    </p:spTree>
    <p:extLst>
      <p:ext uri="{BB962C8B-B14F-4D97-AF65-F5344CB8AC3E}">
        <p14:creationId xmlns:p14="http://schemas.microsoft.com/office/powerpoint/2010/main" val="1735491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DA6D0-AB88-E1B9-89A1-298206C5F02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EDA5F52-6551-8684-CE24-075219404560}"/>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F54D5214-4966-DDC7-4713-0B597E28FBF6}"/>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（五） 幼儿园课程目标的价值取向</a:t>
            </a:r>
            <a:endParaRPr lang="en-US" altLang="zh-CN" sz="2800" dirty="0"/>
          </a:p>
          <a:p>
            <a:r>
              <a:rPr lang="en-US" altLang="zh-CN" sz="2800" dirty="0"/>
              <a:t>2. </a:t>
            </a:r>
            <a:r>
              <a:rPr lang="zh-CN" altLang="en-US" sz="2800" dirty="0"/>
              <a:t>生成性目标取向</a:t>
            </a:r>
          </a:p>
        </p:txBody>
      </p:sp>
      <p:sp>
        <p:nvSpPr>
          <p:cNvPr id="3" name="内容占位符 2">
            <a:extLst>
              <a:ext uri="{FF2B5EF4-FFF2-40B4-BE49-F238E27FC236}">
                <a16:creationId xmlns:a16="http://schemas.microsoft.com/office/drawing/2014/main" id="{BDF8CEB5-86F1-F154-6E39-CDD1D47D3C2B}"/>
              </a:ext>
            </a:extLst>
          </p:cNvPr>
          <p:cNvSpPr>
            <a:spLocks noGrp="1"/>
          </p:cNvSpPr>
          <p:nvPr>
            <p:ph idx="1"/>
          </p:nvPr>
        </p:nvSpPr>
        <p:spPr>
          <a:xfrm>
            <a:off x="863946" y="3050922"/>
            <a:ext cx="7771007" cy="2746564"/>
          </a:xfrm>
        </p:spPr>
        <p:txBody>
          <a:bodyPr>
            <a:noAutofit/>
          </a:bodyPr>
          <a:lstStyle/>
          <a:p>
            <a:pPr>
              <a:lnSpc>
                <a:spcPct val="170000"/>
              </a:lnSpc>
            </a:pPr>
            <a:r>
              <a:rPr lang="zh-CN" altLang="en-US" sz="2000" dirty="0">
                <a:latin typeface="华文中宋" panose="02010600040101010101" pitchFamily="2" charset="-122"/>
                <a:ea typeface="华文中宋" panose="02010600040101010101" pitchFamily="2" charset="-122"/>
              </a:rPr>
              <a:t>生成性目标取向认为，幼儿园课程目标不只是体现为书面计划中预设成文的要求，而是更应被理解为具有动态而开放的内涵，即除了事先预设的行为目标外，还有一种是在注重过程的课程理念下所提倡的生成性目标。生成性目标又被称为展开性目标，是指在具体教育情境中随着教育过程的展开而自然生成的课程目标。</a:t>
            </a:r>
          </a:p>
        </p:txBody>
      </p:sp>
    </p:spTree>
    <p:extLst>
      <p:ext uri="{BB962C8B-B14F-4D97-AF65-F5344CB8AC3E}">
        <p14:creationId xmlns:p14="http://schemas.microsoft.com/office/powerpoint/2010/main" val="31378531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C49351-9A83-74AB-5E4E-CECF123DAF1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FF94C83-F3CE-D06B-4C4F-31A90674E0B9}"/>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B04EC372-D452-C64B-39CB-A282B8B54894}"/>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（五） 幼儿园课程目标的价值取向</a:t>
            </a:r>
            <a:endParaRPr lang="en-US" altLang="zh-CN" sz="2800" dirty="0"/>
          </a:p>
          <a:p>
            <a:r>
              <a:rPr lang="en-US" altLang="zh-CN" sz="2800" dirty="0"/>
              <a:t>2. </a:t>
            </a:r>
            <a:r>
              <a:rPr lang="zh-CN" altLang="en-US" sz="2800" dirty="0"/>
              <a:t>生成性目标取向</a:t>
            </a:r>
          </a:p>
        </p:txBody>
      </p:sp>
      <p:sp>
        <p:nvSpPr>
          <p:cNvPr id="3" name="内容占位符 2">
            <a:extLst>
              <a:ext uri="{FF2B5EF4-FFF2-40B4-BE49-F238E27FC236}">
                <a16:creationId xmlns:a16="http://schemas.microsoft.com/office/drawing/2014/main" id="{29670AA8-30DD-03FA-B3AE-6D38DA63F981}"/>
              </a:ext>
            </a:extLst>
          </p:cNvPr>
          <p:cNvSpPr>
            <a:spLocks noGrp="1"/>
          </p:cNvSpPr>
          <p:nvPr>
            <p:ph idx="1"/>
          </p:nvPr>
        </p:nvSpPr>
        <p:spPr>
          <a:xfrm>
            <a:off x="841950" y="2574867"/>
            <a:ext cx="8327188" cy="4283133"/>
          </a:xfrm>
        </p:spPr>
        <p:txBody>
          <a:bodyPr>
            <a:noAutofit/>
          </a:bodyPr>
          <a:lstStyle/>
          <a:p>
            <a:pPr>
              <a:lnSpc>
                <a:spcPct val="170000"/>
              </a:lnSpc>
            </a:pPr>
            <a:r>
              <a:rPr lang="zh-CN" altLang="en-US" dirty="0">
                <a:latin typeface="华文中宋" panose="02010600040101010101" pitchFamily="2" charset="-122"/>
                <a:ea typeface="华文中宋" panose="02010600040101010101" pitchFamily="2" charset="-122"/>
              </a:rPr>
              <a:t>生成性目标是针对行为目标的局限而提出的，它关注的不是外部事先规定的目标，而是强调教师根据课程实施的实际进展提出相应的目标，强调儿童、教师、活动内容与教育情境的交互作用。以生成性目标为取向的学者认为，在教育过程的任何阶段，不管提出的目标是什么，都不能被看成是最终目标。目标是演进着的，而不是预先存在的。“生长”“过程”可能是意思有些模糊的术语，但课程目标就是要处于这种状态。如果说行为目标是在教育过程之前或教育情境之外预先制定的，那么，生成性目标就是教育情境的产物或问题解决的结果，是儿童和教师关于经验的价值观生长的“方向感”（</a:t>
            </a:r>
            <a:r>
              <a:rPr lang="en-US" altLang="zh-CN" dirty="0">
                <a:latin typeface="华文中宋" panose="02010600040101010101" pitchFamily="2" charset="-122"/>
                <a:ea typeface="华文中宋" panose="02010600040101010101" pitchFamily="2" charset="-122"/>
              </a:rPr>
              <a:t>a sense of direction</a:t>
            </a:r>
            <a:r>
              <a:rPr lang="zh-CN" altLang="en-US" dirty="0">
                <a:latin typeface="华文中宋" panose="02010600040101010101" pitchFamily="2" charset="-122"/>
                <a:ea typeface="华文中宋" panose="02010600040101010101" pitchFamily="2" charset="-122"/>
              </a:rPr>
              <a:t>）。所以，生成性目标最基本的特征就是过程性。</a:t>
            </a:r>
          </a:p>
        </p:txBody>
      </p:sp>
    </p:spTree>
    <p:extLst>
      <p:ext uri="{BB962C8B-B14F-4D97-AF65-F5344CB8AC3E}">
        <p14:creationId xmlns:p14="http://schemas.microsoft.com/office/powerpoint/2010/main" val="2310668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第二章</a:t>
            </a:r>
            <a:br>
              <a:rPr lang="en-US" altLang="zh-CN" sz="6000" dirty="0"/>
            </a:br>
            <a:r>
              <a:rPr lang="zh-CN" altLang="en-US" sz="6000" dirty="0"/>
              <a:t>幼儿园课程的特点和要素 </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DC8BF-E7A9-937F-5ED6-73316291CA7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1EA699E-9B69-6683-BCB3-1566A6F53B42}"/>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E977D01-DD3F-2C98-244C-A595231D49E0}"/>
              </a:ext>
            </a:extLst>
          </p:cNvPr>
          <p:cNvSpPr txBox="1"/>
          <p:nvPr/>
        </p:nvSpPr>
        <p:spPr>
          <a:xfrm>
            <a:off x="863946" y="1270000"/>
            <a:ext cx="7978396" cy="1384995"/>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（五） 幼儿园课程目标的价值取向</a:t>
            </a:r>
            <a:endParaRPr lang="en-US" altLang="zh-CN" sz="2800" dirty="0"/>
          </a:p>
          <a:p>
            <a:r>
              <a:rPr lang="en-US" altLang="zh-CN" sz="2800" dirty="0"/>
              <a:t>3.</a:t>
            </a:r>
            <a:r>
              <a:rPr lang="zh-CN" altLang="en-US" sz="2800" dirty="0"/>
              <a:t>表现性目标</a:t>
            </a:r>
          </a:p>
        </p:txBody>
      </p:sp>
      <p:sp>
        <p:nvSpPr>
          <p:cNvPr id="3" name="内容占位符 2">
            <a:extLst>
              <a:ext uri="{FF2B5EF4-FFF2-40B4-BE49-F238E27FC236}">
                <a16:creationId xmlns:a16="http://schemas.microsoft.com/office/drawing/2014/main" id="{465144C5-C056-F1EB-0220-0C42EF383921}"/>
              </a:ext>
            </a:extLst>
          </p:cNvPr>
          <p:cNvSpPr>
            <a:spLocks noGrp="1"/>
          </p:cNvSpPr>
          <p:nvPr>
            <p:ph idx="1"/>
          </p:nvPr>
        </p:nvSpPr>
        <p:spPr>
          <a:xfrm>
            <a:off x="863946" y="2508880"/>
            <a:ext cx="9808415" cy="4349120"/>
          </a:xfrm>
        </p:spPr>
        <p:txBody>
          <a:bodyPr>
            <a:noAutofit/>
          </a:bodyPr>
          <a:lstStyle/>
          <a:p>
            <a:pPr>
              <a:lnSpc>
                <a:spcPct val="170000"/>
              </a:lnSpc>
            </a:pPr>
            <a:r>
              <a:rPr lang="zh-CN" altLang="en-US" dirty="0">
                <a:latin typeface="华文中宋" panose="02010600040101010101" pitchFamily="2" charset="-122"/>
                <a:ea typeface="华文中宋" panose="02010600040101010101" pitchFamily="2" charset="-122"/>
              </a:rPr>
              <a:t>表现性目标指向的是每一个幼儿在具体教育活动情境中所产生的富有个性的、独特的目标。由于教育强调受教育者主体性和创造性的发挥，强调儿童反应的多元化和个性化，因此，幼儿园课程目标表述还有一种重要的取向</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表现性目标取向。表现性目标是由美国课程学者艾斯纳（</a:t>
            </a:r>
            <a:r>
              <a:rPr lang="en-US" altLang="zh-CN" dirty="0" err="1">
                <a:latin typeface="华文中宋" panose="02010600040101010101" pitchFamily="2" charset="-122"/>
                <a:ea typeface="华文中宋" panose="02010600040101010101" pitchFamily="2" charset="-122"/>
              </a:rPr>
              <a:t>E.W.Eisner</a:t>
            </a:r>
            <a:r>
              <a:rPr lang="zh-CN" altLang="en-US" dirty="0">
                <a:latin typeface="华文中宋" panose="02010600040101010101" pitchFamily="2" charset="-122"/>
                <a:ea typeface="华文中宋" panose="02010600040101010101" pitchFamily="2" charset="-122"/>
              </a:rPr>
              <a:t>）提出的。</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在我国，当今幼儿园课程多持有以儿童为本的理念，学前教育工作者越来越淡化对儿童知识技能获得的关注，而注重儿童活动过程中的主体性、创造性，由此，表现性目标在幼儿园课程目标的表述中愈加多见，特别是在艺术、语言等领域。在预设课程目标时，幼儿园课程设计者关注幼儿多样化和创造性的表达表现，目标表述的字里行间体现了对幼儿反应和行为的多种结果的预期，而不是将预设目标一刀切，期待儿童反应的一致性和统一性。</a:t>
            </a:r>
          </a:p>
        </p:txBody>
      </p:sp>
    </p:spTree>
    <p:extLst>
      <p:ext uri="{BB962C8B-B14F-4D97-AF65-F5344CB8AC3E}">
        <p14:creationId xmlns:p14="http://schemas.microsoft.com/office/powerpoint/2010/main" val="18277704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C06F28-E998-0BF6-2CD1-F140C5F09D1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D528742-F8A7-83AD-C1D9-E1C82C208662}"/>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AF822BD3-7F9E-7C18-5940-2128C50E71FF}"/>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二、幼儿园课程内容</a:t>
            </a:r>
            <a:endParaRPr lang="en-US" altLang="zh-CN" sz="2800" dirty="0"/>
          </a:p>
        </p:txBody>
      </p:sp>
      <p:sp>
        <p:nvSpPr>
          <p:cNvPr id="3" name="内容占位符 2">
            <a:extLst>
              <a:ext uri="{FF2B5EF4-FFF2-40B4-BE49-F238E27FC236}">
                <a16:creationId xmlns:a16="http://schemas.microsoft.com/office/drawing/2014/main" id="{389D8CCC-DF33-18F6-39BF-A6EF94E960E0}"/>
              </a:ext>
            </a:extLst>
          </p:cNvPr>
          <p:cNvSpPr>
            <a:spLocks noGrp="1"/>
          </p:cNvSpPr>
          <p:nvPr>
            <p:ph idx="1"/>
          </p:nvPr>
        </p:nvSpPr>
        <p:spPr>
          <a:xfrm>
            <a:off x="986470" y="2706843"/>
            <a:ext cx="7978396" cy="108273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幼儿园课程内容是构成幼儿园课程的重要组成部分，该要素具体涉及对幼儿园课程内容的选择和组织。</a:t>
            </a:r>
          </a:p>
        </p:txBody>
      </p:sp>
    </p:spTree>
    <p:extLst>
      <p:ext uri="{BB962C8B-B14F-4D97-AF65-F5344CB8AC3E}">
        <p14:creationId xmlns:p14="http://schemas.microsoft.com/office/powerpoint/2010/main" val="23357747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37C31-9EC0-2422-57B5-4B3D6678EE0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2469184-E9C7-0DA8-91F7-AE18642D73AB}"/>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714D7D14-5000-BC5D-1C06-848B0701235F}"/>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（一） 幼儿园课程内容的含义</a:t>
            </a:r>
            <a:endParaRPr lang="en-US" altLang="zh-CN" sz="2800" dirty="0"/>
          </a:p>
        </p:txBody>
      </p:sp>
      <p:sp>
        <p:nvSpPr>
          <p:cNvPr id="3" name="内容占位符 2">
            <a:extLst>
              <a:ext uri="{FF2B5EF4-FFF2-40B4-BE49-F238E27FC236}">
                <a16:creationId xmlns:a16="http://schemas.microsoft.com/office/drawing/2014/main" id="{47DB3F9B-6797-F707-B496-8F2BBCF5D878}"/>
              </a:ext>
            </a:extLst>
          </p:cNvPr>
          <p:cNvSpPr>
            <a:spLocks noGrp="1"/>
          </p:cNvSpPr>
          <p:nvPr>
            <p:ph idx="1"/>
          </p:nvPr>
        </p:nvSpPr>
        <p:spPr>
          <a:xfrm>
            <a:off x="899655" y="2224107"/>
            <a:ext cx="8374347" cy="4403214"/>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当幼儿园课程设计者在日常工作中考虑需要“教什么”，或者考虑需要提供幼儿哪些学习经验时，就涉及了幼儿园课程内容这一要素。</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内容是指根据幼儿园课程目标，为促进幼儿的身心全面和谐发展、丰富幼儿成长经历，而有目的地支持幼儿建构各种学习经验的一切活动的总和。经验从种类而言，一般可分为间接经验和直接经验。幼儿还不具备接受抽象的符号知识的能力，他们只能通过动作和感官与外部环境发生互动以获取直接经验。同时，就直接经验本身来说，它对幼儿的发展有着奠基性的作用。直接经验是人生的基本经验，有了这一步经验，才能产生记忆、想象和思想等。由此可知，直接经验才是符合幼儿身心发展特点并能够为幼儿终身的学习、生活和发展奠定基础的课程内容。</a:t>
            </a:r>
          </a:p>
        </p:txBody>
      </p:sp>
    </p:spTree>
    <p:extLst>
      <p:ext uri="{BB962C8B-B14F-4D97-AF65-F5344CB8AC3E}">
        <p14:creationId xmlns:p14="http://schemas.microsoft.com/office/powerpoint/2010/main" val="1705277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E041D-1C5E-235C-99B9-0A6E228E73A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4FF9746-A820-0977-F66A-B363A525DB4F}"/>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A7D2B4D2-E3C5-E643-E95D-A6B8EC18ECFA}"/>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（一） 幼儿园课程内容的含义</a:t>
            </a:r>
            <a:endParaRPr lang="en-US" altLang="zh-CN" sz="2800" dirty="0"/>
          </a:p>
        </p:txBody>
      </p:sp>
      <p:sp>
        <p:nvSpPr>
          <p:cNvPr id="3" name="内容占位符 2">
            <a:extLst>
              <a:ext uri="{FF2B5EF4-FFF2-40B4-BE49-F238E27FC236}">
                <a16:creationId xmlns:a16="http://schemas.microsoft.com/office/drawing/2014/main" id="{E3015492-A3ED-D970-E547-B54703D436E1}"/>
              </a:ext>
            </a:extLst>
          </p:cNvPr>
          <p:cNvSpPr>
            <a:spLocks noGrp="1"/>
          </p:cNvSpPr>
          <p:nvPr>
            <p:ph idx="1"/>
          </p:nvPr>
        </p:nvSpPr>
        <p:spPr>
          <a:xfrm>
            <a:off x="863946" y="2590800"/>
            <a:ext cx="7978396" cy="218566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当然，除直接经验外，幼儿园课程内容还会涉及人类有价值的文化和知识经验，如弘扬中华传统文化中的尊老爱幼等美德。但是，这些文化和知识经验，作为间接经验，只有遵循同生活经验相联系的原则才能发挥其价值。</a:t>
            </a:r>
          </a:p>
        </p:txBody>
      </p:sp>
    </p:spTree>
    <p:extLst>
      <p:ext uri="{BB962C8B-B14F-4D97-AF65-F5344CB8AC3E}">
        <p14:creationId xmlns:p14="http://schemas.microsoft.com/office/powerpoint/2010/main" val="560882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0D4ABA-CA91-5F24-B9A9-56AF87060A4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3ABDD99-0659-CE9F-A838-3116AB67245F}"/>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BAB4AA8B-62BC-2786-338D-7D52F22B5DB4}"/>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（二） 幼儿园课程内容的作用</a:t>
            </a:r>
            <a:endParaRPr lang="en-US" altLang="zh-CN" sz="2800" dirty="0"/>
          </a:p>
        </p:txBody>
      </p:sp>
      <p:sp>
        <p:nvSpPr>
          <p:cNvPr id="3" name="内容占位符 2">
            <a:extLst>
              <a:ext uri="{FF2B5EF4-FFF2-40B4-BE49-F238E27FC236}">
                <a16:creationId xmlns:a16="http://schemas.microsoft.com/office/drawing/2014/main" id="{02F26329-DF8F-84E7-D22D-FDDCCA70EA91}"/>
              </a:ext>
            </a:extLst>
          </p:cNvPr>
          <p:cNvSpPr>
            <a:spLocks noGrp="1"/>
          </p:cNvSpPr>
          <p:nvPr>
            <p:ph idx="1"/>
          </p:nvPr>
        </p:nvSpPr>
        <p:spPr>
          <a:xfrm>
            <a:off x="863946" y="2468251"/>
            <a:ext cx="8478017" cy="365760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是幼儿园课程的基本要素，也是构成幼儿园课程的重要成分，决定了幼儿园课程的概貌。幼儿园课程设计者对课程内容的选择倾向和组织方式在很大程度上决定了幼儿园课程的本质特点，反映了课程设计者持有的幼儿园课程价值观。</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同时，内容在幼儿园课程中是实现幼儿园课程目标的载体。幼儿园课程如果离开了内容，课程目标将成为“一纸空文”，很难得到贯彻和实现。</a:t>
            </a:r>
          </a:p>
        </p:txBody>
      </p:sp>
    </p:spTree>
    <p:extLst>
      <p:ext uri="{BB962C8B-B14F-4D97-AF65-F5344CB8AC3E}">
        <p14:creationId xmlns:p14="http://schemas.microsoft.com/office/powerpoint/2010/main" val="27343201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6A331-00EA-9DE9-C846-0EB59BCE7B4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0F8BA28-53F5-2663-A500-29F82FCDDF03}"/>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B366805F-D775-6B13-B61C-54EF80304B1B}"/>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p:txBody>
      </p:sp>
      <p:sp>
        <p:nvSpPr>
          <p:cNvPr id="3" name="内容占位符 2">
            <a:extLst>
              <a:ext uri="{FF2B5EF4-FFF2-40B4-BE49-F238E27FC236}">
                <a16:creationId xmlns:a16="http://schemas.microsoft.com/office/drawing/2014/main" id="{8A1DCB2A-6008-D539-9D54-D18207246FC0}"/>
              </a:ext>
            </a:extLst>
          </p:cNvPr>
          <p:cNvSpPr>
            <a:spLocks noGrp="1"/>
          </p:cNvSpPr>
          <p:nvPr>
            <p:ph idx="1"/>
          </p:nvPr>
        </p:nvSpPr>
        <p:spPr>
          <a:xfrm>
            <a:off x="863946" y="2590800"/>
            <a:ext cx="7978396" cy="218566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幼儿园课程内容的选择和组织首先涉及的是对课程内容取向的考虑，即所持的一种价值倾向。幼儿园课程内容的取向受设计者的幼儿园课程定义观的影响，主要表现为以下三种倾向：</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幼儿园课程内容即教材、幼儿园课程内容即学习活动、幼儿园课程内容即学习经验。</a:t>
            </a:r>
          </a:p>
        </p:txBody>
      </p:sp>
    </p:spTree>
    <p:extLst>
      <p:ext uri="{BB962C8B-B14F-4D97-AF65-F5344CB8AC3E}">
        <p14:creationId xmlns:p14="http://schemas.microsoft.com/office/powerpoint/2010/main" val="2410442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E60AD-90F8-028E-D58D-27CA5B257BB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CA6902F-1484-D10E-53A4-437C637096CE}"/>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3B541472-C076-C8EB-0F71-5C03219236DD}"/>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a:p>
            <a:r>
              <a:rPr lang="en-US" altLang="zh-CN" sz="2800" dirty="0"/>
              <a:t>1. </a:t>
            </a:r>
            <a:r>
              <a:rPr lang="zh-CN" altLang="en-US" sz="2800" dirty="0"/>
              <a:t>幼儿园课程内容即教材</a:t>
            </a:r>
            <a:endParaRPr lang="en-US" altLang="zh-CN" sz="2800" dirty="0"/>
          </a:p>
        </p:txBody>
      </p:sp>
      <p:sp>
        <p:nvSpPr>
          <p:cNvPr id="3" name="内容占位符 2">
            <a:extLst>
              <a:ext uri="{FF2B5EF4-FFF2-40B4-BE49-F238E27FC236}">
                <a16:creationId xmlns:a16="http://schemas.microsoft.com/office/drawing/2014/main" id="{68D369A8-BADA-9AF5-30DF-005DE8642330}"/>
              </a:ext>
            </a:extLst>
          </p:cNvPr>
          <p:cNvSpPr>
            <a:spLocks noGrp="1"/>
          </p:cNvSpPr>
          <p:nvPr>
            <p:ph idx="1"/>
          </p:nvPr>
        </p:nvSpPr>
        <p:spPr>
          <a:xfrm>
            <a:off x="863946" y="2590800"/>
            <a:ext cx="7978396" cy="413993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80</a:t>
            </a:r>
            <a:r>
              <a:rPr lang="zh-CN" altLang="en-US" sz="2000" dirty="0">
                <a:latin typeface="华文中宋" panose="02010600040101010101" pitchFamily="2" charset="-122"/>
                <a:ea typeface="华文中宋" panose="02010600040101010101" pitchFamily="2" charset="-122"/>
              </a:rPr>
              <a:t>年代的幼儿园课程改革中，这一取向依旧存在，我国许多地区为贯彻落实国家幼儿园课程改革的精神而组织专家编制地方统一的幼儿园教材。但此时的“教材”已突破传统的认识，被命名为“教师参考用书”，其内涵被赋予了新的意义。首先，教材并非以学科知识为线索而编制，不是学科知识的代言人。因为新课程改革背景下的地方教材不是以学科为中心分门别类地呈现幼儿园的课程内容的，课程设计者更多从幼儿的心理顺序出发选择和组织课程内容，使幼儿园课程内容呈现出贴近幼儿生活经验和整合性的特点。</a:t>
            </a:r>
          </a:p>
        </p:txBody>
      </p:sp>
    </p:spTree>
    <p:extLst>
      <p:ext uri="{BB962C8B-B14F-4D97-AF65-F5344CB8AC3E}">
        <p14:creationId xmlns:p14="http://schemas.microsoft.com/office/powerpoint/2010/main" val="2505866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13849-D76A-E1F3-8BD1-4EA1F3BA76E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03D8FF9-A41B-C452-C7ED-1F1EB760381F}"/>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3D6CB95D-CEC9-CF8D-C922-8ED6D9DD8C78}"/>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a:p>
            <a:r>
              <a:rPr lang="en-US" altLang="zh-CN" sz="2800" dirty="0"/>
              <a:t>1. </a:t>
            </a:r>
            <a:r>
              <a:rPr lang="zh-CN" altLang="en-US" sz="2800" dirty="0"/>
              <a:t>幼儿园课程内容即教材</a:t>
            </a:r>
            <a:endParaRPr lang="en-US" altLang="zh-CN" sz="2800" dirty="0"/>
          </a:p>
        </p:txBody>
      </p:sp>
      <p:sp>
        <p:nvSpPr>
          <p:cNvPr id="3" name="内容占位符 2">
            <a:extLst>
              <a:ext uri="{FF2B5EF4-FFF2-40B4-BE49-F238E27FC236}">
                <a16:creationId xmlns:a16="http://schemas.microsoft.com/office/drawing/2014/main" id="{84B815AE-7CAF-FB25-AC10-A5D0A31F6E02}"/>
              </a:ext>
            </a:extLst>
          </p:cNvPr>
          <p:cNvSpPr>
            <a:spLocks noGrp="1"/>
          </p:cNvSpPr>
          <p:nvPr>
            <p:ph idx="1"/>
          </p:nvPr>
        </p:nvSpPr>
        <p:spPr>
          <a:xfrm>
            <a:off x="863946" y="2590800"/>
            <a:ext cx="8751394" cy="4267200"/>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其次，教材不再处于神圣而权威的地位。新课程改革背景下的教材不再被视为统一规定的、必须让幼儿学习和接受的教学材料，而是成为提供给教师参考和选用的课程文本资源。因为课程设计者顺应课程改革的发展，以过程模式来编制幼儿园课程，即以一种动态的、开放的、低结构的形式来编制教材，如此便无法拿来就用，鼓励教师不唯教材至上，基于儿童立场，敢于对教材进行创造性的“二次”开发与加工，即依据自己对教材内容的理解，根据本园资源及本班幼儿的兴趣、经验、发展特点、需要对教材内容进行选择、改编和创编，以充分发挥教材使用中的主观能动性和创造性，让教材更符合幼儿的心理顺序。从过程模式的教材编制出发，如今教师对教材内涵的认知已得到拓展和深化，教材等同于提供丰富的课程素材，便于课程实施者基于儿童立场和资源条件进行组合运用、改编和创编。</a:t>
            </a:r>
          </a:p>
        </p:txBody>
      </p:sp>
    </p:spTree>
    <p:extLst>
      <p:ext uri="{BB962C8B-B14F-4D97-AF65-F5344CB8AC3E}">
        <p14:creationId xmlns:p14="http://schemas.microsoft.com/office/powerpoint/2010/main" val="4097314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7EFF2F-5D2C-AD67-7673-6450309AB1D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5CD39FE-3060-893C-6AAF-A2AC5107C8ED}"/>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F42E9FA8-CA77-2925-55F5-79EFF75B9B69}"/>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a:p>
            <a:r>
              <a:rPr lang="en-US" altLang="zh-CN" sz="2800" dirty="0"/>
              <a:t>2. </a:t>
            </a:r>
            <a:r>
              <a:rPr lang="zh-CN" altLang="en-US" sz="2800" dirty="0"/>
              <a:t>幼儿园课程内容即学习活动</a:t>
            </a:r>
            <a:endParaRPr lang="en-US" altLang="zh-CN" sz="2800" dirty="0"/>
          </a:p>
        </p:txBody>
      </p:sp>
      <p:sp>
        <p:nvSpPr>
          <p:cNvPr id="3" name="内容占位符 2">
            <a:extLst>
              <a:ext uri="{FF2B5EF4-FFF2-40B4-BE49-F238E27FC236}">
                <a16:creationId xmlns:a16="http://schemas.microsoft.com/office/drawing/2014/main" id="{F10EB5D2-4C9B-6837-5F79-ABDE30FF9444}"/>
              </a:ext>
            </a:extLst>
          </p:cNvPr>
          <p:cNvSpPr>
            <a:spLocks noGrp="1"/>
          </p:cNvSpPr>
          <p:nvPr>
            <p:ph idx="1"/>
          </p:nvPr>
        </p:nvSpPr>
        <p:spPr>
          <a:xfrm>
            <a:off x="863946" y="2590800"/>
            <a:ext cx="9100186" cy="3857134"/>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我们知道，活动是主客体相互作用的结果，活动的实质是主动消除外部的控制和程序性的安排的过程。由此，“幼儿园课程内容即学习活动”淡化了追求学科知识技能的观念，使课程内容走出学科的限制，贴近幼儿的生活，确立起幼儿课程实施中的主体地位，认识和尊重幼儿的主动性与积极性。但是，该取向更多地将学习活动看成是表面的、外显的“活动”，把课程内容等同于幼儿进行的外在的、显性的操作活动。但至于课程内容能否被幼儿同化，活动能否从本质上引起幼儿深层次的心理结构的变化，是该取向难以预见和保证的。可见，“幼儿园课程内容即学习活动”的取向只诠释了幼儿外在的、表面形式的活动，对于幼儿内在的、深层形式的心理活动和变化则关注较少，无法解读活动中与幼儿行为相伴随的内在认知结构和心理图式所发生的变化。</a:t>
            </a:r>
          </a:p>
        </p:txBody>
      </p:sp>
    </p:spTree>
    <p:extLst>
      <p:ext uri="{BB962C8B-B14F-4D97-AF65-F5344CB8AC3E}">
        <p14:creationId xmlns:p14="http://schemas.microsoft.com/office/powerpoint/2010/main" val="29515424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EEB28-7EB5-373E-C0B7-1EC13547AD9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509238A-5C6B-9C2E-514C-7910D0A1BFDB}"/>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F19DD7F5-55F3-2D49-9BAD-1FDABD8F387E}"/>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a:p>
            <a:r>
              <a:rPr lang="en-US" altLang="zh-CN" sz="2800" dirty="0"/>
              <a:t>2. </a:t>
            </a:r>
            <a:r>
              <a:rPr lang="zh-CN" altLang="en-US" sz="2800" dirty="0"/>
              <a:t>幼儿园课程内容即学习活动</a:t>
            </a:r>
            <a:endParaRPr lang="en-US" altLang="zh-CN" sz="2800" dirty="0"/>
          </a:p>
        </p:txBody>
      </p:sp>
      <p:sp>
        <p:nvSpPr>
          <p:cNvPr id="3" name="内容占位符 2">
            <a:extLst>
              <a:ext uri="{FF2B5EF4-FFF2-40B4-BE49-F238E27FC236}">
                <a16:creationId xmlns:a16="http://schemas.microsoft.com/office/drawing/2014/main" id="{1917C616-F4F2-229B-EB42-2E0A289B2C93}"/>
              </a:ext>
            </a:extLst>
          </p:cNvPr>
          <p:cNvSpPr>
            <a:spLocks noGrp="1"/>
          </p:cNvSpPr>
          <p:nvPr>
            <p:ph idx="1"/>
          </p:nvPr>
        </p:nvSpPr>
        <p:spPr>
          <a:xfrm>
            <a:off x="863946" y="2956351"/>
            <a:ext cx="9100186" cy="263164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综观当今的幼儿园课程改革，受陈鹤琴、杜威、皮亚杰等学者的课程理论和教育思想的影响，“幼儿园课程内容即学习活动”的取向得到了广泛的认可，幼儿园课程内容多围绕幼儿的生活经验加以选择和组织，安排幼儿在园的一日生活，鼓励幼儿在健康、语言、社会、艺术和科学等领域的学习活动中主动操作、建构知识，获得全面和谐发展。</a:t>
            </a:r>
          </a:p>
        </p:txBody>
      </p:sp>
    </p:spTree>
    <p:extLst>
      <p:ext uri="{BB962C8B-B14F-4D97-AF65-F5344CB8AC3E}">
        <p14:creationId xmlns:p14="http://schemas.microsoft.com/office/powerpoint/2010/main" val="3241274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A3D047-883F-7E3F-3E5E-1F44C3A147ED}"/>
              </a:ext>
            </a:extLst>
          </p:cNvPr>
          <p:cNvSpPr>
            <a:spLocks noGrp="1"/>
          </p:cNvSpPr>
          <p:nvPr>
            <p:ph idx="1"/>
          </p:nvPr>
        </p:nvSpPr>
        <p:spPr>
          <a:xfrm>
            <a:off x="818617" y="1938611"/>
            <a:ext cx="8596668" cy="2980777"/>
          </a:xfrm>
        </p:spPr>
        <p:txBody>
          <a:bodyPr>
            <a:normAutofit/>
          </a:bodyPr>
          <a:lstStyle/>
          <a:p>
            <a:pPr marL="0" indent="0" eaLnBrk="0">
              <a:lnSpc>
                <a:spcPct val="150000"/>
              </a:lnSpc>
              <a:buNone/>
            </a:pPr>
            <a:r>
              <a:rPr lang="zh-CN" altLang="en-US" sz="2000" dirty="0">
                <a:latin typeface="华文中宋" panose="02010600040101010101" pitchFamily="2" charset="-122"/>
                <a:ea typeface="华文中宋" panose="02010600040101010101" pitchFamily="2" charset="-122"/>
              </a:rPr>
              <a:t>      课程是学校教育运行和育人的重要载体与媒介，不同阶段的学校教育都有其特定的教育规律和育人任务，也就产生了具有相应特点的课程。幼儿园课程是学前教育运行和育人的重要载体，主要是为招收</a:t>
            </a:r>
            <a:r>
              <a:rPr lang="en-US" altLang="zh-CN" sz="2000" dirty="0">
                <a:latin typeface="华文中宋" panose="02010600040101010101" pitchFamily="2" charset="-122"/>
                <a:ea typeface="华文中宋" panose="02010600040101010101" pitchFamily="2" charset="-122"/>
              </a:rPr>
              <a:t>3—6</a:t>
            </a:r>
            <a:r>
              <a:rPr lang="zh-CN" altLang="en-US" sz="2000" dirty="0">
                <a:latin typeface="华文中宋" panose="02010600040101010101" pitchFamily="2" charset="-122"/>
                <a:ea typeface="华文中宋" panose="02010600040101010101" pitchFamily="2" charset="-122"/>
              </a:rPr>
              <a:t>岁（实行托幼一体化的地区为</a:t>
            </a:r>
            <a:r>
              <a:rPr lang="en-US" altLang="zh-CN" sz="2000" dirty="0">
                <a:latin typeface="华文中宋" panose="02010600040101010101" pitchFamily="2" charset="-122"/>
                <a:ea typeface="华文中宋" panose="02010600040101010101" pitchFamily="2" charset="-122"/>
              </a:rPr>
              <a:t>2—6</a:t>
            </a:r>
            <a:r>
              <a:rPr lang="zh-CN" altLang="en-US" sz="2000" dirty="0">
                <a:latin typeface="华文中宋" panose="02010600040101010101" pitchFamily="2" charset="-122"/>
                <a:ea typeface="华文中宋" panose="02010600040101010101" pitchFamily="2" charset="-122"/>
              </a:rPr>
              <a:t>岁）儿童的教育机构</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幼儿园编制的。为该年龄段儿童所提供和编制的课程，鉴于幼儿学习和发展的水平、规律、目标，有区别于其他各阶段学校教育课程的特征。</a:t>
            </a:r>
          </a:p>
        </p:txBody>
      </p:sp>
    </p:spTree>
    <p:extLst>
      <p:ext uri="{BB962C8B-B14F-4D97-AF65-F5344CB8AC3E}">
        <p14:creationId xmlns:p14="http://schemas.microsoft.com/office/powerpoint/2010/main" val="19149476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5CA2F7-11AA-F7D8-81BD-4C481418AB8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EDBACF0-1E6D-5F92-F7D0-5DC23D81F982}"/>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EED22697-2C05-23F6-BFCA-880379367E32}"/>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a:p>
            <a:r>
              <a:rPr lang="en-US" altLang="zh-CN" sz="2800" dirty="0"/>
              <a:t>3. </a:t>
            </a:r>
            <a:r>
              <a:rPr lang="zh-CN" altLang="en-US" sz="2800" dirty="0"/>
              <a:t>幼儿园课程内容即学习经验</a:t>
            </a:r>
            <a:endParaRPr lang="en-US" altLang="zh-CN" sz="2800" dirty="0"/>
          </a:p>
        </p:txBody>
      </p:sp>
      <p:sp>
        <p:nvSpPr>
          <p:cNvPr id="3" name="内容占位符 2">
            <a:extLst>
              <a:ext uri="{FF2B5EF4-FFF2-40B4-BE49-F238E27FC236}">
                <a16:creationId xmlns:a16="http://schemas.microsoft.com/office/drawing/2014/main" id="{6B5342B0-A456-8242-6C74-56724F1C92C8}"/>
              </a:ext>
            </a:extLst>
          </p:cNvPr>
          <p:cNvSpPr>
            <a:spLocks noGrp="1"/>
          </p:cNvSpPr>
          <p:nvPr>
            <p:ph idx="1"/>
          </p:nvPr>
        </p:nvSpPr>
        <p:spPr>
          <a:xfrm>
            <a:off x="863945" y="2590800"/>
            <a:ext cx="8949357" cy="4267200"/>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内容即学习经验”的取向，是受到了幼儿园课程经验维度的定义观的影响。该取向认为幼儿是主动的学习者，幼儿园课程内容不仅是为幼儿安排的各类学习活动，更是幼儿在活动中与外部环境相互作用时做出的反应、建构的经验。这一取向既充分尊重幼儿在学习中的主体地位，同时强调幼儿已有兴趣、需要和生活经验对课程的理解及体验的影响作用，强调幼儿已有认知结构和心理图式对课程内容的支配作用。这一取向要求课程内容注重幼儿原有的生活经验和兴趣需要，注重与幼儿的心理认知结构相适应，认为课程应是幼儿通过与环境的作用能够真正理解和直接体验的学习。如此，该取向将幼儿园课程内容选择的关注点由物转向人，由教师视角转向儿童视角，体现了儿童立场和人文主义立场。但是，由于幼儿的学习经验具有主观性、不确定性和随意性的特点，因此，该内容取向与前两种取向相比，其操作性和计划性相对较差。</a:t>
            </a:r>
          </a:p>
        </p:txBody>
      </p:sp>
    </p:spTree>
    <p:extLst>
      <p:ext uri="{BB962C8B-B14F-4D97-AF65-F5344CB8AC3E}">
        <p14:creationId xmlns:p14="http://schemas.microsoft.com/office/powerpoint/2010/main" val="33463477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0E190-5D36-2207-03EB-DB1A6F94F58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863CEFB-8F06-F92C-7D76-729749E7E05B}"/>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90989FD1-88AB-3D76-C0CB-98B5B453B889}"/>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（三） 幼儿园课程内容的取向</a:t>
            </a:r>
            <a:endParaRPr lang="en-US" altLang="zh-CN" sz="2800" dirty="0"/>
          </a:p>
        </p:txBody>
      </p:sp>
      <p:sp>
        <p:nvSpPr>
          <p:cNvPr id="3" name="内容占位符 2">
            <a:extLst>
              <a:ext uri="{FF2B5EF4-FFF2-40B4-BE49-F238E27FC236}">
                <a16:creationId xmlns:a16="http://schemas.microsoft.com/office/drawing/2014/main" id="{4F93122D-A4B4-8DCC-253D-663C486B569D}"/>
              </a:ext>
            </a:extLst>
          </p:cNvPr>
          <p:cNvSpPr>
            <a:spLocks noGrp="1"/>
          </p:cNvSpPr>
          <p:nvPr>
            <p:ph idx="1"/>
          </p:nvPr>
        </p:nvSpPr>
        <p:spPr>
          <a:xfrm>
            <a:off x="677334" y="2658240"/>
            <a:ext cx="8949357" cy="2043094"/>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综上，幼儿园课程内容选择与组织的取向在幼儿园课程发展史上，表现为以上三种不同的倾向，其差异的本质还是源于所持有的幼儿园课程定义观的差异。有的从学科维度的课程定义观出发来选择和组织幼儿园课程内容，有的从活动维度的课程定义观出发，有的则更多地从经验维度的课程定义观出发。</a:t>
            </a:r>
          </a:p>
        </p:txBody>
      </p:sp>
    </p:spTree>
    <p:extLst>
      <p:ext uri="{BB962C8B-B14F-4D97-AF65-F5344CB8AC3E}">
        <p14:creationId xmlns:p14="http://schemas.microsoft.com/office/powerpoint/2010/main" val="1944067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8DC299-738C-5003-8BE7-2188800EEF5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C9DD1D6-495A-882B-F8D9-1D2C1A492CF3}"/>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73ED9773-48A1-F044-7BD8-63972B4E70C3}"/>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p:txBody>
      </p:sp>
      <p:sp>
        <p:nvSpPr>
          <p:cNvPr id="3" name="内容占位符 2">
            <a:extLst>
              <a:ext uri="{FF2B5EF4-FFF2-40B4-BE49-F238E27FC236}">
                <a16:creationId xmlns:a16="http://schemas.microsoft.com/office/drawing/2014/main" id="{961E3295-1869-A344-7A22-698D307F3BCF}"/>
              </a:ext>
            </a:extLst>
          </p:cNvPr>
          <p:cNvSpPr>
            <a:spLocks noGrp="1"/>
          </p:cNvSpPr>
          <p:nvPr>
            <p:ph idx="1"/>
          </p:nvPr>
        </p:nvSpPr>
        <p:spPr>
          <a:xfrm>
            <a:off x="863946" y="3109275"/>
            <a:ext cx="8949357" cy="117049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幼儿园课程内容与其他各级各类教育机构的课程内容相比，其最明显的特点是</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综合性、生活性和开放性</a:t>
            </a:r>
            <a:r>
              <a:rPr lang="zh-CN" altLang="en-US" sz="2000" dirty="0">
                <a:latin typeface="华文中宋" panose="02010600040101010101" pitchFamily="2" charset="-122"/>
                <a:ea typeface="华文中宋" panose="02010600040101010101" pitchFamily="2" charset="-122"/>
              </a:rPr>
              <a:t>。</a:t>
            </a:r>
          </a:p>
        </p:txBody>
      </p:sp>
    </p:spTree>
    <p:extLst>
      <p:ext uri="{BB962C8B-B14F-4D97-AF65-F5344CB8AC3E}">
        <p14:creationId xmlns:p14="http://schemas.microsoft.com/office/powerpoint/2010/main" val="17740602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F128D4-1B4B-ECCF-9601-2141DC881BA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CE9ED94-4BF7-EA56-AD7D-008D4FDCC4DA}"/>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889255DE-F70C-9A04-948D-D501BFC22B93}"/>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885407B6-91D6-AE48-713A-9B2D0C9AE910}"/>
              </a:ext>
            </a:extLst>
          </p:cNvPr>
          <p:cNvSpPr txBox="1">
            <a:spLocks/>
          </p:cNvSpPr>
          <p:nvPr/>
        </p:nvSpPr>
        <p:spPr>
          <a:xfrm>
            <a:off x="863947" y="2508880"/>
            <a:ext cx="8704260" cy="3307458"/>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综合是指把不同类型、不同性质的事物组合在一起，使它们成为一个整体。不同阶段的教育对课程内容的综合有不同水平的需要，幼儿园课程内容的综合，是幼儿身心发展特点以及学前教育性质的客观要求。</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首先，幼儿园课程内容的综合性符合幼儿心理反应整体性强、学习与发展具有整体性的特点。学前教育作为基础教育的奠基阶段，其主要任务是促进幼儿身心和谐全面的发展而非专项特色发展，只有综合的课程内容才能保证幼儿的全面发展。</a:t>
            </a:r>
            <a:endParaRPr lang="en-US" altLang="zh-CN"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6127374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D6DFF6-5157-984C-7390-0F35A8D47FA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DC42E9B-8F8D-D91C-4ED3-CB6D64165046}"/>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877068BB-5A01-77F3-61B4-C25D739C99AF}"/>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9F195149-B80A-9DF5-D85E-BA585FE8AE83}"/>
              </a:ext>
            </a:extLst>
          </p:cNvPr>
          <p:cNvSpPr txBox="1">
            <a:spLocks/>
          </p:cNvSpPr>
          <p:nvPr/>
        </p:nvSpPr>
        <p:spPr>
          <a:xfrm>
            <a:off x="863946" y="2508880"/>
            <a:ext cx="8741967" cy="43491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综合是指把不同类型、不同性质的事物组合在一起，使它们成为一个整体。不同阶段的教育对课程内容的综合有不同水平的需要，幼儿园课程内容的综合，是幼儿身心发展特点以及学前教育性质的客观要求。</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理论上，为了阐述幼儿园课程的内容类别以便于进行实践的整合，需要人们先对课程内容进行一定的分类。但这种分类要从幼儿的视角出发，努力采用一种不割裂幼儿知识经验的相对划分的方式，以保证幼儿园课程内容的综合性。</a:t>
            </a:r>
            <a:endParaRPr lang="en-US" altLang="zh-CN"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1576799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AF654-A7B4-D9FF-5BD8-A9C046CFEDE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8CEF139-A73B-7DB0-C073-0572A208104A}"/>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29247862-1BDB-E7F9-C633-297C499218D2}"/>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1C059D52-64BD-CC53-A9BD-E918CBEE6219}"/>
              </a:ext>
            </a:extLst>
          </p:cNvPr>
          <p:cNvSpPr txBox="1">
            <a:spLocks/>
          </p:cNvSpPr>
          <p:nvPr/>
        </p:nvSpPr>
        <p:spPr>
          <a:xfrm>
            <a:off x="863947" y="2508880"/>
            <a:ext cx="8798528" cy="43491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综合是指把不同类型、不同性质的事物组合在一起，使它们成为一个整体。不同阶段的教育对课程内容的综合有不同水平的需要，幼儿园课程内容的综合，是幼儿身心发展特点以及学前教育性质的客观要求。</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在当前具体的幼儿园实践中，就学习活动而言，各领域课程内容之间的内在联系被整合在若干个幼儿感兴趣的、贴近幼儿生活经验的“广义的概念”或“大概念”之下，即运用主题方法（</a:t>
            </a:r>
            <a:r>
              <a:rPr lang="en-US" altLang="zh-CN" dirty="0">
                <a:latin typeface="华文中宋" panose="02010600040101010101" pitchFamily="2" charset="-122"/>
                <a:ea typeface="华文中宋" panose="02010600040101010101" pitchFamily="2" charset="-122"/>
              </a:rPr>
              <a:t>thematic approach</a:t>
            </a:r>
            <a:r>
              <a:rPr lang="zh-CN" altLang="en-US" dirty="0">
                <a:latin typeface="华文中宋" panose="02010600040101010101" pitchFamily="2" charset="-122"/>
                <a:ea typeface="华文中宋" panose="02010600040101010101" pitchFamily="2" charset="-122"/>
              </a:rPr>
              <a:t>），以“主题”来整合幼儿的学习经验，统整幼儿的学习领域，如此，保证了幼儿园课程内容的综合性。</a:t>
            </a:r>
          </a:p>
        </p:txBody>
      </p:sp>
    </p:spTree>
    <p:extLst>
      <p:ext uri="{BB962C8B-B14F-4D97-AF65-F5344CB8AC3E}">
        <p14:creationId xmlns:p14="http://schemas.microsoft.com/office/powerpoint/2010/main" val="12827758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7875A-B358-75D6-B7D3-139C34D1F0D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1FD664B-8671-876B-C59A-78DFC935CA00}"/>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1E485B2E-1B71-C4D5-C74E-2409557DF692}"/>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B8FF1EE0-FEBE-D02E-273B-311078C8E3F2}"/>
              </a:ext>
            </a:extLst>
          </p:cNvPr>
          <p:cNvSpPr txBox="1">
            <a:spLocks/>
          </p:cNvSpPr>
          <p:nvPr/>
        </p:nvSpPr>
        <p:spPr>
          <a:xfrm>
            <a:off x="863946" y="2508880"/>
            <a:ext cx="8732541" cy="324147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综合是指把不同类型、不同性质的事物组合在一起，使它们成为一个整体。不同阶段的教育对课程内容的综合有不同水平的需要，幼儿园课程内容的综合，是幼儿身心发展特点以及学前教育性质的客观要求。</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除了以主题学习活动做到课程内容的综合性外，幼儿园课程实践中还以“方案”或“项目”的方法（</a:t>
            </a:r>
            <a:r>
              <a:rPr lang="en-US" altLang="zh-CN" dirty="0">
                <a:latin typeface="华文中宋" panose="02010600040101010101" pitchFamily="2" charset="-122"/>
                <a:ea typeface="华文中宋" panose="02010600040101010101" pitchFamily="2" charset="-122"/>
              </a:rPr>
              <a:t>project approach</a:t>
            </a:r>
            <a:r>
              <a:rPr lang="zh-CN" altLang="en-US" dirty="0">
                <a:latin typeface="华文中宋" panose="02010600040101010101" pitchFamily="2" charset="-122"/>
                <a:ea typeface="华文中宋" panose="02010600040101010101" pitchFamily="2" charset="-122"/>
              </a:rPr>
              <a:t>）整合幼儿学习与发展的各领域（现多称为“项目”），体现课程内容的综合性。</a:t>
            </a:r>
          </a:p>
        </p:txBody>
      </p:sp>
    </p:spTree>
    <p:extLst>
      <p:ext uri="{BB962C8B-B14F-4D97-AF65-F5344CB8AC3E}">
        <p14:creationId xmlns:p14="http://schemas.microsoft.com/office/powerpoint/2010/main" val="12462071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60950-4760-A477-3924-E99EA39C6F9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6C0AD1C-090F-5066-4C12-41FE9E9F4D34}"/>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51AC6A63-DAC2-75AF-5FFF-E3EB9885066E}"/>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D84EDFA1-379B-B922-629E-4079935546E9}"/>
              </a:ext>
            </a:extLst>
          </p:cNvPr>
          <p:cNvSpPr txBox="1">
            <a:spLocks/>
          </p:cNvSpPr>
          <p:nvPr/>
        </p:nvSpPr>
        <p:spPr>
          <a:xfrm>
            <a:off x="863946" y="2508880"/>
            <a:ext cx="8732541" cy="324147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综合是指把不同类型、不同性质的事物组合在一起，使它们成为一个整体。不同阶段的教育对课程内容的综合有不同水平的需要，幼儿园课程内容的综合，是幼儿身心发展特点以及学前教育性质的客观要求。</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sz="1600" dirty="0">
                <a:latin typeface="华文中宋" panose="02010600040101010101" pitchFamily="2" charset="-122"/>
                <a:ea typeface="华文中宋" panose="02010600040101010101" pitchFamily="2" charset="-122"/>
              </a:rPr>
              <a:t>在幼儿园以项目为核心的综合性课程中，又逐渐产生了</a:t>
            </a:r>
            <a:r>
              <a:rPr lang="en-US" altLang="zh-CN" sz="1600" dirty="0">
                <a:latin typeface="华文中宋" panose="02010600040101010101" pitchFamily="2" charset="-122"/>
                <a:ea typeface="华文中宋" panose="02010600040101010101" pitchFamily="2" charset="-122"/>
              </a:rPr>
              <a:t>STEM</a:t>
            </a:r>
            <a:r>
              <a:rPr lang="zh-CN" altLang="en-US" sz="1600" dirty="0">
                <a:latin typeface="华文中宋" panose="02010600040101010101" pitchFamily="2" charset="-122"/>
                <a:ea typeface="华文中宋" panose="02010600040101010101" pitchFamily="2" charset="-122"/>
              </a:rPr>
              <a:t>项目课程。这是因为发展</a:t>
            </a:r>
            <a:r>
              <a:rPr lang="en-US" altLang="zh-CN" sz="1600" dirty="0">
                <a:latin typeface="华文中宋" panose="02010600040101010101" pitchFamily="2" charset="-122"/>
                <a:ea typeface="华文中宋" panose="02010600040101010101" pitchFamily="2" charset="-122"/>
              </a:rPr>
              <a:t>STEM</a:t>
            </a:r>
            <a:r>
              <a:rPr lang="zh-CN" altLang="en-US" sz="1600" dirty="0">
                <a:latin typeface="华文中宋" panose="02010600040101010101" pitchFamily="2" charset="-122"/>
                <a:ea typeface="华文中宋" panose="02010600040101010101" pitchFamily="2" charset="-122"/>
              </a:rPr>
              <a:t>教育已成为世界发达国家培养科技创新人才的重大战略和未来愿景，同时，随着</a:t>
            </a:r>
            <a:r>
              <a:rPr lang="en-US" altLang="zh-CN" sz="1600" dirty="0">
                <a:latin typeface="华文中宋" panose="02010600040101010101" pitchFamily="2" charset="-122"/>
                <a:ea typeface="华文中宋" panose="02010600040101010101" pitchFamily="2" charset="-122"/>
              </a:rPr>
              <a:t>STEM</a:t>
            </a:r>
            <a:r>
              <a:rPr lang="zh-CN" altLang="en-US" sz="1600" dirty="0">
                <a:latin typeface="华文中宋" panose="02010600040101010101" pitchFamily="2" charset="-122"/>
                <a:ea typeface="华文中宋" panose="02010600040101010101" pitchFamily="2" charset="-122"/>
              </a:rPr>
              <a:t>教育的引入，我国幼儿园课程实践借鉴了</a:t>
            </a:r>
            <a:r>
              <a:rPr lang="en-US" altLang="zh-CN" sz="1600" dirty="0">
                <a:latin typeface="华文中宋" panose="02010600040101010101" pitchFamily="2" charset="-122"/>
                <a:ea typeface="华文中宋" panose="02010600040101010101" pitchFamily="2" charset="-122"/>
              </a:rPr>
              <a:t>STEM</a:t>
            </a:r>
            <a:r>
              <a:rPr lang="zh-CN" altLang="en-US" sz="1600" dirty="0">
                <a:latin typeface="华文中宋" panose="02010600040101010101" pitchFamily="2" charset="-122"/>
                <a:ea typeface="华文中宋" panose="02010600040101010101" pitchFamily="2" charset="-122"/>
              </a:rPr>
              <a:t>教育理念，特别是在上海市二期课改推进了二十多年后，为了让学前教育面向世界、面向未来，更为了让幼儿获得更全面、更现代的科学活动经验和经历，培养幼儿更高水平的科学素养、学习品质、创造性思维、合作能力等，以“科学探究”为核心开展</a:t>
            </a:r>
            <a:r>
              <a:rPr lang="en-US" altLang="zh-CN" sz="1600" dirty="0">
                <a:latin typeface="华文中宋" panose="02010600040101010101" pitchFamily="2" charset="-122"/>
                <a:ea typeface="华文中宋" panose="02010600040101010101" pitchFamily="2" charset="-122"/>
              </a:rPr>
              <a:t>STEM</a:t>
            </a:r>
            <a:r>
              <a:rPr lang="zh-CN" altLang="en-US" sz="1600" dirty="0">
                <a:latin typeface="华文中宋" panose="02010600040101010101" pitchFamily="2" charset="-122"/>
                <a:ea typeface="华文中宋" panose="02010600040101010101" pitchFamily="2" charset="-122"/>
              </a:rPr>
              <a:t>项目课程，可体现课程内容的综合性。</a:t>
            </a:r>
          </a:p>
        </p:txBody>
      </p:sp>
    </p:spTree>
    <p:extLst>
      <p:ext uri="{BB962C8B-B14F-4D97-AF65-F5344CB8AC3E}">
        <p14:creationId xmlns:p14="http://schemas.microsoft.com/office/powerpoint/2010/main" val="31183390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164F2-4A75-4ECB-6ACC-CDCE27F177A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277855C-D480-5D6A-5559-A11FA1B01C6C}"/>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FC642CD-CB20-1B35-6C9E-1DAADCCEC0D6}"/>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1.</a:t>
            </a:r>
            <a:r>
              <a:rPr lang="zh-CN" altLang="en-US" sz="2800" dirty="0"/>
              <a:t>综合性</a:t>
            </a:r>
            <a:endParaRPr lang="en-US" altLang="zh-CN" sz="2800" dirty="0"/>
          </a:p>
        </p:txBody>
      </p:sp>
      <p:sp>
        <p:nvSpPr>
          <p:cNvPr id="7" name="内容占位符 2">
            <a:extLst>
              <a:ext uri="{FF2B5EF4-FFF2-40B4-BE49-F238E27FC236}">
                <a16:creationId xmlns:a16="http://schemas.microsoft.com/office/drawing/2014/main" id="{5D0A4B2D-6610-8D7C-C727-D98AF2A21E91}"/>
              </a:ext>
            </a:extLst>
          </p:cNvPr>
          <p:cNvSpPr txBox="1">
            <a:spLocks/>
          </p:cNvSpPr>
          <p:nvPr/>
        </p:nvSpPr>
        <p:spPr>
          <a:xfrm>
            <a:off x="863946" y="2508880"/>
            <a:ext cx="8732541" cy="392962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课程内容的综合性反映出幼儿园课程从性质上来说是一种综合性课程。在主题课程实践中，学前教育工作者要从对幼儿和谐全面发展的独特理解出发，进行主题下各领域课程内容的综合，实现有机统整和联系，切忌为综合而综合，追求表面形式、无内在联系、简单拼凑的“拼盘”式综合。其中，很重要的是要有儿童立场，以幼儿为中心、基于幼儿的生活经验整合课程内容。“在谋求课程综合性的时候要有平常心，最大限度地发挥课程的教育价值，为成长中的孩子们建构儿童的课程，这才是教育者的根本使命。”除了主题课程外，教师还要以幼儿为中心生成项目课程，让幼儿在主动学习和探究学习中实现综合性的全面和谐发展。</a:t>
            </a:r>
          </a:p>
        </p:txBody>
      </p:sp>
    </p:spTree>
    <p:extLst>
      <p:ext uri="{BB962C8B-B14F-4D97-AF65-F5344CB8AC3E}">
        <p14:creationId xmlns:p14="http://schemas.microsoft.com/office/powerpoint/2010/main" val="14039061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8E013A-9C6C-8DDE-5AAC-B8B7D387ADA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EF8CE07-01A5-3DD6-E35F-545AA0028B6E}"/>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9D49468A-FA4D-AEB3-8571-2CBC3C342048}"/>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2.</a:t>
            </a:r>
            <a:r>
              <a:rPr lang="zh-CN" altLang="en-US" sz="2800" dirty="0"/>
              <a:t>生活性</a:t>
            </a:r>
            <a:endParaRPr lang="en-US" altLang="zh-CN" sz="2800" dirty="0"/>
          </a:p>
        </p:txBody>
      </p:sp>
      <p:sp>
        <p:nvSpPr>
          <p:cNvPr id="3" name="内容占位符 2">
            <a:extLst>
              <a:ext uri="{FF2B5EF4-FFF2-40B4-BE49-F238E27FC236}">
                <a16:creationId xmlns:a16="http://schemas.microsoft.com/office/drawing/2014/main" id="{C4C84F00-72C0-E71A-D95B-A4547683B269}"/>
              </a:ext>
            </a:extLst>
          </p:cNvPr>
          <p:cNvSpPr>
            <a:spLocks noGrp="1"/>
          </p:cNvSpPr>
          <p:nvPr>
            <p:ph idx="1"/>
          </p:nvPr>
        </p:nvSpPr>
        <p:spPr>
          <a:xfrm>
            <a:off x="863946" y="2901885"/>
            <a:ext cx="8949357" cy="334651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还具有生活性的特点，紧密联系幼儿的生活场景和生活经验。幼儿园课程设计者在选择幼儿园课程内容、考虑什么知识对幼儿来说最有价值时，要坚持从幼儿的心理特点和发展水平出发。总体来说，由于幼儿的认知发展不够完善，理解水平较为有限，生活经验相对缺乏，因此不是所有的内容都是他们能够理解和体验的，不是所有的素材都可以纳入幼儿园课程内容体系的。一些课程内容虽然有其重要的学术价值，但其超出了幼儿理解的阈值，或内容相对枯燥乏味，往往与幼儿的兴趣需要不相符合。</a:t>
            </a:r>
            <a:endParaRPr lang="en-US" altLang="zh-CN"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4120044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296816" y="1373341"/>
            <a:ext cx="6431275" cy="3871899"/>
          </a:xfrm>
        </p:spPr>
        <p:txBody>
          <a:bodyPr>
            <a:normAutofit/>
          </a:bodyPr>
          <a:lstStyle/>
          <a:p>
            <a:pPr>
              <a:lnSpc>
                <a:spcPct val="250000"/>
              </a:lnSpc>
            </a:pPr>
            <a:r>
              <a:rPr lang="zh-CN" altLang="en-US" sz="2800" dirty="0"/>
              <a:t>第一节 幼儿园课程的特点</a:t>
            </a:r>
            <a:endParaRPr lang="en-US" altLang="zh-CN" sz="2800" dirty="0"/>
          </a:p>
          <a:p>
            <a:pPr>
              <a:lnSpc>
                <a:spcPct val="250000"/>
              </a:lnSpc>
            </a:pPr>
            <a:r>
              <a:rPr lang="zh-CN" altLang="en-US" sz="2800" dirty="0"/>
              <a:t>第二节 幼儿园课程的要素</a:t>
            </a:r>
            <a:endParaRPr lang="en-US" altLang="zh-CN" sz="2800" dirty="0"/>
          </a:p>
          <a:p>
            <a:pPr>
              <a:lnSpc>
                <a:spcPct val="250000"/>
              </a:lnSpc>
            </a:pPr>
            <a:r>
              <a:rPr lang="zh-CN" altLang="en-US" sz="2800" dirty="0"/>
              <a:t>第三节 幼儿园课程的价值取向</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668215"/>
            <a:ext cx="1415772" cy="5838092"/>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幼儿园课程的特点和要素</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第二章</a:t>
            </a:r>
          </a:p>
        </p:txBody>
      </p:sp>
    </p:spTree>
    <p:extLst>
      <p:ext uri="{BB962C8B-B14F-4D97-AF65-F5344CB8AC3E}">
        <p14:creationId xmlns:p14="http://schemas.microsoft.com/office/powerpoint/2010/main" val="2356900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9BD56-D34E-714B-446E-CCC40C8C0A2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251D718-19D4-1C1C-08B8-F6F78F0430A5}"/>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73EEEC42-E145-5F1F-F711-5A6327FE2D5D}"/>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2.</a:t>
            </a:r>
            <a:r>
              <a:rPr lang="zh-CN" altLang="en-US" sz="2800" dirty="0"/>
              <a:t>生活性</a:t>
            </a:r>
            <a:endParaRPr lang="en-US" altLang="zh-CN" sz="2800" dirty="0"/>
          </a:p>
        </p:txBody>
      </p:sp>
      <p:sp>
        <p:nvSpPr>
          <p:cNvPr id="3" name="内容占位符 2">
            <a:extLst>
              <a:ext uri="{FF2B5EF4-FFF2-40B4-BE49-F238E27FC236}">
                <a16:creationId xmlns:a16="http://schemas.microsoft.com/office/drawing/2014/main" id="{7522F6AA-FFD5-BBA7-8C53-B45E0A7816EA}"/>
              </a:ext>
            </a:extLst>
          </p:cNvPr>
          <p:cNvSpPr>
            <a:spLocks noGrp="1"/>
          </p:cNvSpPr>
          <p:nvPr>
            <p:ph idx="1"/>
          </p:nvPr>
        </p:nvSpPr>
        <p:spPr>
          <a:xfrm>
            <a:off x="863946" y="2654995"/>
            <a:ext cx="8949357" cy="395611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生活是幼儿园课程的焦点和中心，课程内容应该从幼儿的实际生活中去选择。在幼儿的生活中，蕴含着许多具有教育价值的内容素材，留待课程设计者去发现和挖掘。生活性是幼儿园课程内容的重要特点，幼儿园课程内容要与幼儿的生活相融合和贴近，到幼儿生活的自然、社会等领域中围绕季节、节日、重要事件等去选择和组织经验，只有如此，幼儿园课程才能真正促进幼儿自由、健康地发展。此外，贴近幼儿生活，来自大自然、大社会的课程内容，也能够确保提供给幼儿的经验具有启蒙性而非过分精深，做到让学前教育真正成为基础教育的奠基阶段。</a:t>
            </a:r>
          </a:p>
        </p:txBody>
      </p:sp>
    </p:spTree>
    <p:extLst>
      <p:ext uri="{BB962C8B-B14F-4D97-AF65-F5344CB8AC3E}">
        <p14:creationId xmlns:p14="http://schemas.microsoft.com/office/powerpoint/2010/main" val="37801782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BB275-AE62-F40C-CC57-7C503FF6BDE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D7F5887-34C7-D9E8-0EDD-5F24BFE78E36}"/>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ECCB394C-38D6-0277-6AC9-62AD074D6AFD}"/>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3.</a:t>
            </a:r>
            <a:r>
              <a:rPr lang="zh-CN" altLang="en-US" sz="2800" dirty="0"/>
              <a:t>开放性</a:t>
            </a:r>
            <a:endParaRPr lang="en-US" altLang="zh-CN" sz="2800" dirty="0"/>
          </a:p>
        </p:txBody>
      </p:sp>
      <p:sp>
        <p:nvSpPr>
          <p:cNvPr id="3" name="内容占位符 2">
            <a:extLst>
              <a:ext uri="{FF2B5EF4-FFF2-40B4-BE49-F238E27FC236}">
                <a16:creationId xmlns:a16="http://schemas.microsoft.com/office/drawing/2014/main" id="{5E37072F-D472-5F7F-9F12-EB4C40C16EBC}"/>
              </a:ext>
            </a:extLst>
          </p:cNvPr>
          <p:cNvSpPr>
            <a:spLocks noGrp="1"/>
          </p:cNvSpPr>
          <p:nvPr>
            <p:ph idx="1"/>
          </p:nvPr>
        </p:nvSpPr>
        <p:spPr>
          <a:xfrm>
            <a:off x="863946" y="2875135"/>
            <a:ext cx="8949357" cy="230171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预设和生成相结合，具有较大的灵活性和变通性。幼儿园课程内容不仅表现为课程设计者依据课程目标和幼儿兴趣需要预设的静态材料，还表现为活动中动态生成的材料，是教师和幼儿在具体的、丰富的教育活动情境中通过师幼互动共同形成和建构的活动内容。</a:t>
            </a:r>
          </a:p>
        </p:txBody>
      </p:sp>
    </p:spTree>
    <p:extLst>
      <p:ext uri="{BB962C8B-B14F-4D97-AF65-F5344CB8AC3E}">
        <p14:creationId xmlns:p14="http://schemas.microsoft.com/office/powerpoint/2010/main" val="31208344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1AB610-5194-AF66-BFD5-9EA8C6B9ECA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B8F371A-E458-08DA-66B7-E3DE65CFCAF0}"/>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684404D2-BF8A-5562-E7A9-9E5807E8DAB7}"/>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3.</a:t>
            </a:r>
            <a:r>
              <a:rPr lang="zh-CN" altLang="en-US" sz="2800" dirty="0"/>
              <a:t>开放性</a:t>
            </a:r>
            <a:endParaRPr lang="en-US" altLang="zh-CN" sz="2800" dirty="0"/>
          </a:p>
        </p:txBody>
      </p:sp>
      <p:sp>
        <p:nvSpPr>
          <p:cNvPr id="3" name="内容占位符 2">
            <a:extLst>
              <a:ext uri="{FF2B5EF4-FFF2-40B4-BE49-F238E27FC236}">
                <a16:creationId xmlns:a16="http://schemas.microsoft.com/office/drawing/2014/main" id="{DF53737A-EAE7-D205-95A4-3E43004DFEB2}"/>
              </a:ext>
            </a:extLst>
          </p:cNvPr>
          <p:cNvSpPr>
            <a:spLocks noGrp="1"/>
          </p:cNvSpPr>
          <p:nvPr>
            <p:ph idx="1"/>
          </p:nvPr>
        </p:nvSpPr>
        <p:spPr>
          <a:xfrm>
            <a:off x="863946" y="2843753"/>
            <a:ext cx="8949357" cy="3404647"/>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教师首先要以一种灵活、动态的方式来尊重和顺应幼儿的经验、兴趣、需要。因为这些因素具有不稳定性，常常因情境而发生变化，教师要以开放的眼光来看待课程内容，发现、捕捉和提取幼儿的即时兴趣与需要，结合课程目标和要求进行有教育意义的价值判断，灵活调整预设的课程内容并生成新的课程内容。此外，教师在符合幼儿年龄特点、兼顾大部分幼儿兴趣经验的基础上，还要灵活把握幼儿每日生活中关注的新奇事物、重大事件，再依据课程目标和要求进行有教育意义的价值判断，生成新的课程内容。</a:t>
            </a:r>
          </a:p>
        </p:txBody>
      </p:sp>
    </p:spTree>
    <p:extLst>
      <p:ext uri="{BB962C8B-B14F-4D97-AF65-F5344CB8AC3E}">
        <p14:creationId xmlns:p14="http://schemas.microsoft.com/office/powerpoint/2010/main" val="1072210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87B570-F657-76E4-B042-76C1B682B98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498DFCB-3803-645F-7A89-B53B4D391327}"/>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EC21D77D-922F-9218-6D1A-0574B28D58DF}"/>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（四） 幼儿园课程内容的特点</a:t>
            </a:r>
            <a:endParaRPr lang="en-US" altLang="zh-CN" sz="2800" dirty="0"/>
          </a:p>
          <a:p>
            <a:r>
              <a:rPr lang="en-US" altLang="zh-CN" sz="2800" dirty="0"/>
              <a:t>3.</a:t>
            </a:r>
            <a:r>
              <a:rPr lang="zh-CN" altLang="en-US" sz="2800" dirty="0"/>
              <a:t>开放性</a:t>
            </a:r>
            <a:endParaRPr lang="en-US" altLang="zh-CN" sz="2800" dirty="0"/>
          </a:p>
        </p:txBody>
      </p:sp>
      <p:sp>
        <p:nvSpPr>
          <p:cNvPr id="3" name="内容占位符 2">
            <a:extLst>
              <a:ext uri="{FF2B5EF4-FFF2-40B4-BE49-F238E27FC236}">
                <a16:creationId xmlns:a16="http://schemas.microsoft.com/office/drawing/2014/main" id="{F5432FE9-6A1C-C845-FA1E-4645CCF0A8FD}"/>
              </a:ext>
            </a:extLst>
          </p:cNvPr>
          <p:cNvSpPr>
            <a:spLocks noGrp="1"/>
          </p:cNvSpPr>
          <p:nvPr>
            <p:ph idx="1"/>
          </p:nvPr>
        </p:nvSpPr>
        <p:spPr>
          <a:xfrm>
            <a:off x="863946" y="2654995"/>
            <a:ext cx="8949357" cy="4122877"/>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值得注意的是生成课程内容时，教师要处理好幼儿主体和教师判断、个体幼儿和全体幼儿、内容新颖性和实施可行性之间的关系。具有专业性的幼儿园教师在生成课程内容时坚持儿童立场，以幼儿为中心决策，但生成不是偶然的、随意的、教师被孩子牵着鼻子走的。生成课程时，教师不能完全被动追随幼儿，而是需要树立目标意识和儿童发展意识，对生成内容进行有教育意义的价值判断，以促进幼儿有效学习。当然，生成课程内容时还要处理好个体幼儿和全体幼儿之间的关系，生成的课程内容尽量兼顾大多数幼儿的兴趣和需要；处理好内容新颖性和实施可行性之间的关系，可以完全由幼儿自主提出非常新颖的课程内容，然而教师终究还要考虑实施的可行性，以不过多打乱班级一日生活的作息安排、影响作息的合理性为原则。</a:t>
            </a:r>
          </a:p>
        </p:txBody>
      </p:sp>
    </p:spTree>
    <p:extLst>
      <p:ext uri="{BB962C8B-B14F-4D97-AF65-F5344CB8AC3E}">
        <p14:creationId xmlns:p14="http://schemas.microsoft.com/office/powerpoint/2010/main" val="18351919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BD542-9BB1-DB5E-54AC-21DC1878818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8FB10F3-1CE8-615E-3E17-9BA33B3AACFE}"/>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8DC3F2A7-E2B5-C42C-638F-950A1D1F8F8F}"/>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（五） 幼儿园课程内容的分类</a:t>
            </a:r>
            <a:endParaRPr lang="en-US" altLang="zh-CN" sz="2800" dirty="0"/>
          </a:p>
        </p:txBody>
      </p:sp>
      <p:sp>
        <p:nvSpPr>
          <p:cNvPr id="7" name="内容占位符 2">
            <a:extLst>
              <a:ext uri="{FF2B5EF4-FFF2-40B4-BE49-F238E27FC236}">
                <a16:creationId xmlns:a16="http://schemas.microsoft.com/office/drawing/2014/main" id="{6E694C48-7FA8-43B9-2BF5-584E644E1F65}"/>
              </a:ext>
            </a:extLst>
          </p:cNvPr>
          <p:cNvSpPr txBox="1">
            <a:spLocks/>
          </p:cNvSpPr>
          <p:nvPr/>
        </p:nvSpPr>
        <p:spPr>
          <a:xfrm>
            <a:off x="863946" y="2224107"/>
            <a:ext cx="9232161" cy="43491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幼儿园课程内容的分类受到幼儿园课程定义观及内容取向的影响，在不同的幼儿园课程定义观和课程内容取向的框架下，幼儿园课程内容的分类有其相对应的维度，由此获得的分类结果也有所不同。</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dirty="0">
                <a:latin typeface="华文中宋" panose="02010600040101010101" pitchFamily="2" charset="-122"/>
                <a:ea typeface="华文中宋" panose="02010600040101010101" pitchFamily="2" charset="-122"/>
              </a:rPr>
              <a:t>具体而言，从学科维度的课程定义观和课程内容取向出发，幼儿园课程内容显然是按照学科维度来进行分类的，如被划分为不同种类的学科，各学科在课程设计中彼此独立、互不联系，在课程实施中也是各自为政、互不渗透，界限十分清晰。如</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幼儿园教育纲要（试行草案）</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将幼儿园课程内容分为生活卫生习惯、体育活动、思想品德、语言、常识、计算、音乐、美术等，是一种典型的学科维度分类模式，破坏了幼儿园课程内容的整体性。</a:t>
            </a:r>
          </a:p>
        </p:txBody>
      </p:sp>
    </p:spTree>
    <p:extLst>
      <p:ext uri="{BB962C8B-B14F-4D97-AF65-F5344CB8AC3E}">
        <p14:creationId xmlns:p14="http://schemas.microsoft.com/office/powerpoint/2010/main" val="4678605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B4148E-F2AC-C6ED-39CF-85D01D521C3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0DEB827-EA35-9A02-259A-0D39D1981025}"/>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9BCAEDD7-A418-44AB-5C10-1DF3E8DAFDB3}"/>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（五） 幼儿园课程内容的分类</a:t>
            </a:r>
            <a:endParaRPr lang="en-US" altLang="zh-CN" sz="2800" dirty="0"/>
          </a:p>
        </p:txBody>
      </p:sp>
      <p:sp>
        <p:nvSpPr>
          <p:cNvPr id="7" name="内容占位符 2">
            <a:extLst>
              <a:ext uri="{FF2B5EF4-FFF2-40B4-BE49-F238E27FC236}">
                <a16:creationId xmlns:a16="http://schemas.microsoft.com/office/drawing/2014/main" id="{2BB71483-0E63-A4E1-DCD7-9189ADE792C1}"/>
              </a:ext>
            </a:extLst>
          </p:cNvPr>
          <p:cNvSpPr txBox="1">
            <a:spLocks/>
          </p:cNvSpPr>
          <p:nvPr/>
        </p:nvSpPr>
        <p:spPr>
          <a:xfrm>
            <a:off x="863946" y="2224107"/>
            <a:ext cx="9166174" cy="43491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幼儿园课程内容的分类受到幼儿园课程定义观及内容取向的影响，在不同的幼儿园课程定义观和课程内容取向的框架下，幼儿园课程内容的分类有其相对应的维度，由此获得的分类结果也有所不同。</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sz="1600" dirty="0">
                <a:latin typeface="华文中宋" panose="02010600040101010101" pitchFamily="2" charset="-122"/>
                <a:ea typeface="华文中宋" panose="02010600040101010101" pitchFamily="2" charset="-122"/>
              </a:rPr>
              <a:t>从活动维度的课程定义观和课程内容取向出发，幼儿园课程内容则是按幼儿园所组织实施的教育活动类型来进行分类的，如生活活动、运动、学习活动、游戏活动。这四类活动发挥各自的课程功能，整合组成了幼儿园完整的课程内容。这种分类从一日生活组织实施的形式的角度，明确了幼儿园课程的内容，打破了幼儿园课程内容的分科状态，但容易因为教师过多关注各类活动的有序实施状态而导致各类活动有机渗透的难度增加，从而影响了幼儿园课程内容的整体性。随着新课程改革的不断深入，幼儿德、智、体、美、劳全面发展的立德树人教育目的的提出，幼儿园教师需要柔活四类活动，如将运动和游戏活动相整合，避免两类活动割裂，实施中各自为政。</a:t>
            </a:r>
          </a:p>
        </p:txBody>
      </p:sp>
    </p:spTree>
    <p:extLst>
      <p:ext uri="{BB962C8B-B14F-4D97-AF65-F5344CB8AC3E}">
        <p14:creationId xmlns:p14="http://schemas.microsoft.com/office/powerpoint/2010/main" val="32596335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A14EB-12E1-2ECD-40FE-8F043902E01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B574CCC-F1A2-4C0A-640C-D5C9CB89CBC3}"/>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464BB33F-EC45-2322-4F94-3B1F47AFE92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（五） 幼儿园课程内容的分类</a:t>
            </a:r>
            <a:endParaRPr lang="en-US" altLang="zh-CN" sz="2800" dirty="0"/>
          </a:p>
        </p:txBody>
      </p:sp>
      <p:sp>
        <p:nvSpPr>
          <p:cNvPr id="7" name="内容占位符 2">
            <a:extLst>
              <a:ext uri="{FF2B5EF4-FFF2-40B4-BE49-F238E27FC236}">
                <a16:creationId xmlns:a16="http://schemas.microsoft.com/office/drawing/2014/main" id="{237D2424-0198-920F-CAC2-DC7C8294D814}"/>
              </a:ext>
            </a:extLst>
          </p:cNvPr>
          <p:cNvSpPr txBox="1">
            <a:spLocks/>
          </p:cNvSpPr>
          <p:nvPr/>
        </p:nvSpPr>
        <p:spPr>
          <a:xfrm>
            <a:off x="863946" y="2224107"/>
            <a:ext cx="9119040" cy="434912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70000"/>
              </a:lnSpc>
              <a:buNone/>
            </a:pPr>
            <a:r>
              <a:rPr lang="zh-CN" altLang="en-US" dirty="0">
                <a:latin typeface="华文中宋" panose="02010600040101010101" pitchFamily="2" charset="-122"/>
                <a:ea typeface="华文中宋" panose="02010600040101010101" pitchFamily="2" charset="-122"/>
              </a:rPr>
              <a:t>      幼儿园课程内容的分类受到幼儿园课程定义观及内容取向的影响，在不同的幼儿园课程定义观和课程内容取向的框架下，幼儿园课程内容的分类有其相对应的维度，由此获得的分类结果也有所不同。</a:t>
            </a:r>
            <a:endParaRPr lang="en-US" altLang="zh-CN" dirty="0">
              <a:latin typeface="华文中宋" panose="02010600040101010101" pitchFamily="2" charset="-122"/>
              <a:ea typeface="华文中宋" panose="02010600040101010101" pitchFamily="2" charset="-122"/>
            </a:endParaRPr>
          </a:p>
          <a:p>
            <a:pPr>
              <a:lnSpc>
                <a:spcPct val="170000"/>
              </a:lnSpc>
            </a:pPr>
            <a:r>
              <a:rPr lang="zh-CN" altLang="en-US" sz="1600" dirty="0">
                <a:latin typeface="华文中宋" panose="02010600040101010101" pitchFamily="2" charset="-122"/>
                <a:ea typeface="华文中宋" panose="02010600040101010101" pitchFamily="2" charset="-122"/>
              </a:rPr>
              <a:t>从经验维度的课程定义观和课程内容取向出发，幼儿园课程内容会超越教育活动的内容和类型，按幼儿获得经验的领域来进行分类。这种分类相比活动维度的分类，既考虑到了不同课程内容在幼儿学习与发展中的特殊性，又打破了活动组织与实施的分类界限，在一定程度上体现了幼儿园课程内容的统整思想。如</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幼儿园教育指导纲要（试行）</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将幼儿园课程内容分为健康、语言、社会、科学、艺术五大领域，艺术领域融合了美术和音乐的活动，科学领域融合了常识和数学的活动。同时，这种领域分类只是一种相对划分，实践中要关注各课程内容领域间的相互联系与有机渗透。</a:t>
            </a:r>
          </a:p>
        </p:txBody>
      </p:sp>
    </p:spTree>
    <p:extLst>
      <p:ext uri="{BB962C8B-B14F-4D97-AF65-F5344CB8AC3E}">
        <p14:creationId xmlns:p14="http://schemas.microsoft.com/office/powerpoint/2010/main" val="12335639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E043CE-9987-2916-EA47-D881AD07A6E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DBCD613-A7B6-5C42-4F52-FD1487F6BDD5}"/>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26ADD4FE-B3ED-BD92-FF6C-E3AA58F826DE}"/>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（六） 幼儿园课程内容的组织</a:t>
            </a:r>
            <a:endParaRPr lang="en-US" altLang="zh-CN" sz="2800" dirty="0"/>
          </a:p>
        </p:txBody>
      </p:sp>
      <p:sp>
        <p:nvSpPr>
          <p:cNvPr id="3" name="内容占位符 2">
            <a:extLst>
              <a:ext uri="{FF2B5EF4-FFF2-40B4-BE49-F238E27FC236}">
                <a16:creationId xmlns:a16="http://schemas.microsoft.com/office/drawing/2014/main" id="{09CE1AA0-B219-A649-2EAE-DBEAE13E4B48}"/>
              </a:ext>
            </a:extLst>
          </p:cNvPr>
          <p:cNvSpPr>
            <a:spLocks noGrp="1"/>
          </p:cNvSpPr>
          <p:nvPr>
            <p:ph idx="1"/>
          </p:nvPr>
        </p:nvSpPr>
        <p:spPr>
          <a:xfrm>
            <a:off x="750824" y="2798190"/>
            <a:ext cx="8949357" cy="166068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内容组织的方式，会直接影响幼儿园课程内容与结构的性质，也制约着幼儿园课程实施中幼儿学习与活动的方式及效果。一般来说，幼儿园课程内容的组织可从不同的视角进行安排，有以下几种相对的方式。</a:t>
            </a:r>
          </a:p>
        </p:txBody>
      </p:sp>
    </p:spTree>
    <p:extLst>
      <p:ext uri="{BB962C8B-B14F-4D97-AF65-F5344CB8AC3E}">
        <p14:creationId xmlns:p14="http://schemas.microsoft.com/office/powerpoint/2010/main" val="21536069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15153-1585-00C9-068C-DF69F6E4E95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83AE50F-F383-2240-532E-D2605C43777C}"/>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D66C901B-BA7A-127A-B39D-70B7037F0DBC}"/>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（六） 幼儿园课程内容的组织</a:t>
            </a:r>
            <a:endParaRPr lang="en-US" altLang="zh-CN" sz="2800" dirty="0"/>
          </a:p>
        </p:txBody>
      </p:sp>
      <p:grpSp>
        <p:nvGrpSpPr>
          <p:cNvPr id="7" name="组合 6">
            <a:extLst>
              <a:ext uri="{FF2B5EF4-FFF2-40B4-BE49-F238E27FC236}">
                <a16:creationId xmlns:a16="http://schemas.microsoft.com/office/drawing/2014/main" id="{274CAC19-96AF-1D55-4DC7-72401AE3C801}"/>
              </a:ext>
            </a:extLst>
          </p:cNvPr>
          <p:cNvGrpSpPr>
            <a:grpSpLocks noChangeAspect="1"/>
          </p:cNvGrpSpPr>
          <p:nvPr>
            <p:custDataLst>
              <p:tags r:id="rId1"/>
            </p:custDataLst>
          </p:nvPr>
        </p:nvGrpSpPr>
        <p:grpSpPr>
          <a:xfrm>
            <a:off x="433633" y="2056134"/>
            <a:ext cx="9130677" cy="4856071"/>
            <a:chOff x="898134" y="2037442"/>
            <a:chExt cx="10447027" cy="3007208"/>
          </a:xfrm>
        </p:grpSpPr>
        <p:grpSp>
          <p:nvGrpSpPr>
            <p:cNvPr id="8" name="组合 7">
              <a:extLst>
                <a:ext uri="{FF2B5EF4-FFF2-40B4-BE49-F238E27FC236}">
                  <a16:creationId xmlns:a16="http://schemas.microsoft.com/office/drawing/2014/main" id="{70620553-F1EC-C031-CA53-45EB2525D277}"/>
                </a:ext>
              </a:extLst>
            </p:cNvPr>
            <p:cNvGrpSpPr/>
            <p:nvPr/>
          </p:nvGrpSpPr>
          <p:grpSpPr>
            <a:xfrm>
              <a:off x="898134" y="2037442"/>
              <a:ext cx="5056060" cy="1417774"/>
              <a:chOff x="898134" y="2037442"/>
              <a:chExt cx="5056060" cy="1417774"/>
            </a:xfrm>
          </p:grpSpPr>
          <p:sp>
            <p:nvSpPr>
              <p:cNvPr id="17" name="Title-1">
                <a:extLst>
                  <a:ext uri="{FF2B5EF4-FFF2-40B4-BE49-F238E27FC236}">
                    <a16:creationId xmlns:a16="http://schemas.microsoft.com/office/drawing/2014/main" id="{E1AD3EBA-3475-B659-F533-E81726B2A8A2}"/>
                  </a:ext>
                </a:extLst>
              </p:cNvPr>
              <p:cNvSpPr/>
              <p:nvPr>
                <p:custDataLst>
                  <p:tags r:id="rId8"/>
                </p:custDataLst>
              </p:nvPr>
            </p:nvSpPr>
            <p:spPr>
              <a:xfrm>
                <a:off x="898134"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逻辑顺序与心理顺序</a:t>
                </a:r>
                <a:endParaRPr lang="zh-CN" altLang="en-US" b="1" dirty="0">
                  <a:solidFill>
                    <a:schemeClr val="tx1"/>
                  </a:solidFill>
                  <a:latin typeface="+mn-ea"/>
                </a:endParaRPr>
              </a:p>
            </p:txBody>
          </p:sp>
          <p:sp>
            <p:nvSpPr>
              <p:cNvPr id="18" name="Index-1">
                <a:extLst>
                  <a:ext uri="{FF2B5EF4-FFF2-40B4-BE49-F238E27FC236}">
                    <a16:creationId xmlns:a16="http://schemas.microsoft.com/office/drawing/2014/main" id="{77351728-9370-4E40-3D1A-069E186DC881}"/>
                  </a:ext>
                </a:extLst>
              </p:cNvPr>
              <p:cNvSpPr txBox="1"/>
              <p:nvPr>
                <p:custDataLst>
                  <p:tags r:id="rId9"/>
                </p:custDataLst>
              </p:nvPr>
            </p:nvSpPr>
            <p:spPr>
              <a:xfrm>
                <a:off x="4886690" y="2037442"/>
                <a:ext cx="691215" cy="584775"/>
              </a:xfrm>
              <a:prstGeom prst="rect">
                <a:avLst/>
              </a:prstGeom>
              <a:noFill/>
            </p:spPr>
            <p:txBody>
              <a:bodyPr wrap="none" rtlCol="0">
                <a:spAutoFit/>
              </a:bodyPr>
              <a:lstStyle/>
              <a:p>
                <a:r>
                  <a:rPr lang="en-US" altLang="zh-CN"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rPr>
                  <a:t>01</a:t>
                </a:r>
                <a:endParaRPr lang="zh-CN" altLang="en-US" sz="3200" b="1" i="1" dirty="0">
                  <a:gradFill>
                    <a:gsLst>
                      <a:gs pos="0">
                        <a:schemeClr val="accent1">
                          <a:lumMod val="60000"/>
                          <a:lumOff val="40000"/>
                        </a:schemeClr>
                      </a:gs>
                      <a:gs pos="60000">
                        <a:schemeClr val="accent1"/>
                      </a:gs>
                    </a:gsLst>
                    <a:lin ang="2700000" scaled="0"/>
                  </a:gradFill>
                  <a:effectLst>
                    <a:outerShdw blurRad="50800" dist="50800" dir="5400000" algn="ctr" rotWithShape="0">
                      <a:schemeClr val="accent1">
                        <a:alpha val="20000"/>
                      </a:schemeClr>
                    </a:outerShdw>
                  </a:effectLst>
                  <a:latin typeface="+mn-ea"/>
                </a:endParaRPr>
              </a:p>
            </p:txBody>
          </p:sp>
          <p:sp>
            <p:nvSpPr>
              <p:cNvPr id="19" name="Body-1">
                <a:extLst>
                  <a:ext uri="{FF2B5EF4-FFF2-40B4-BE49-F238E27FC236}">
                    <a16:creationId xmlns:a16="http://schemas.microsoft.com/office/drawing/2014/main" id="{633F846F-DCEE-A97E-B8D9-493E3D24F520}"/>
                  </a:ext>
                </a:extLst>
              </p:cNvPr>
              <p:cNvSpPr txBox="1"/>
              <p:nvPr>
                <p:custDataLst>
                  <p:tags r:id="rId10"/>
                </p:custDataLst>
              </p:nvPr>
            </p:nvSpPr>
            <p:spPr>
              <a:xfrm>
                <a:off x="898136" y="2766687"/>
                <a:ext cx="5056058" cy="688529"/>
              </a:xfrm>
              <a:prstGeom prst="rect">
                <a:avLst/>
              </a:prstGeom>
              <a:noFill/>
            </p:spPr>
            <p:txBody>
              <a:bodyPr wrap="square" rtlCol="0">
                <a:spAutoFit/>
              </a:bodyPr>
              <a:lstStyle/>
              <a:p>
                <a:pPr>
                  <a:lnSpc>
                    <a:spcPct val="120000"/>
                  </a:lnSpc>
                </a:pPr>
                <a:r>
                  <a:rPr lang="zh-CN" altLang="en-US" sz="1400" dirty="0">
                    <a:latin typeface="+mn-ea"/>
                  </a:rPr>
                  <a:t>幼儿园课程内容组织的逻辑顺序指的是根据学科的系统及其内在的逻辑来组织和安排课程内容；幼儿园课程内容组织的心理顺序则指的是以适合儿童心理特点与发展水平的方式组织和安排课程内容。</a:t>
                </a:r>
              </a:p>
            </p:txBody>
          </p:sp>
        </p:grpSp>
        <p:grpSp>
          <p:nvGrpSpPr>
            <p:cNvPr id="9" name="组合 8">
              <a:extLst>
                <a:ext uri="{FF2B5EF4-FFF2-40B4-BE49-F238E27FC236}">
                  <a16:creationId xmlns:a16="http://schemas.microsoft.com/office/drawing/2014/main" id="{E2A68A9C-7EBC-9299-81A6-C0DD5FC8E14A}"/>
                </a:ext>
              </a:extLst>
            </p:cNvPr>
            <p:cNvGrpSpPr/>
            <p:nvPr/>
          </p:nvGrpSpPr>
          <p:grpSpPr>
            <a:xfrm>
              <a:off x="6665391" y="2037442"/>
              <a:ext cx="4679770" cy="1898076"/>
              <a:chOff x="6665391" y="2037442"/>
              <a:chExt cx="4679770" cy="1898076"/>
            </a:xfrm>
          </p:grpSpPr>
          <p:sp>
            <p:nvSpPr>
              <p:cNvPr id="14" name="Title-2">
                <a:extLst>
                  <a:ext uri="{FF2B5EF4-FFF2-40B4-BE49-F238E27FC236}">
                    <a16:creationId xmlns:a16="http://schemas.microsoft.com/office/drawing/2014/main" id="{821F2376-7BA1-DA06-70D5-EAC48FC04E22}"/>
                  </a:ext>
                </a:extLst>
              </p:cNvPr>
              <p:cNvSpPr/>
              <p:nvPr>
                <p:custDataLst>
                  <p:tags r:id="rId5"/>
                </p:custDataLst>
              </p:nvPr>
            </p:nvSpPr>
            <p:spPr>
              <a:xfrm>
                <a:off x="6665391" y="2270580"/>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纵向组织与横向组织</a:t>
                </a:r>
                <a:endParaRPr lang="zh-CN" altLang="en-US" b="1" dirty="0">
                  <a:solidFill>
                    <a:schemeClr val="tx1"/>
                  </a:solidFill>
                  <a:latin typeface="+mn-ea"/>
                </a:endParaRPr>
              </a:p>
            </p:txBody>
          </p:sp>
          <p:sp>
            <p:nvSpPr>
              <p:cNvPr id="15" name="Body-2">
                <a:extLst>
                  <a:ext uri="{FF2B5EF4-FFF2-40B4-BE49-F238E27FC236}">
                    <a16:creationId xmlns:a16="http://schemas.microsoft.com/office/drawing/2014/main" id="{AB83EEBD-7766-43A1-7181-B46D2689C0C5}"/>
                  </a:ext>
                </a:extLst>
              </p:cNvPr>
              <p:cNvSpPr txBox="1"/>
              <p:nvPr>
                <p:custDataLst>
                  <p:tags r:id="rId6"/>
                </p:custDataLst>
              </p:nvPr>
            </p:nvSpPr>
            <p:spPr>
              <a:xfrm>
                <a:off x="6665391" y="2766687"/>
                <a:ext cx="4679770" cy="1168831"/>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纵向组织，又叫垂直组织，指将幼儿园课程内容按纵向的发展序列组织起来，关注不同年龄段课程内容之间的关系；横向组织，又叫“水平组织”，指的是按“广义概念”“大概念”“项目”将课程内容以横向的内在关系组织起来，即打破传统的学科知识体系，关注不同领域的课程内容之间的联系。</a:t>
                </a:r>
              </a:p>
            </p:txBody>
          </p:sp>
          <p:sp>
            <p:nvSpPr>
              <p:cNvPr id="16" name="Index-2">
                <a:extLst>
                  <a:ext uri="{FF2B5EF4-FFF2-40B4-BE49-F238E27FC236}">
                    <a16:creationId xmlns:a16="http://schemas.microsoft.com/office/drawing/2014/main" id="{74033147-28A0-D52C-E85D-A0A904C12DD9}"/>
                  </a:ext>
                </a:extLst>
              </p:cNvPr>
              <p:cNvSpPr txBox="1"/>
              <p:nvPr>
                <p:custDataLst>
                  <p:tags r:id="rId7"/>
                </p:custDataLst>
              </p:nvPr>
            </p:nvSpPr>
            <p:spPr>
              <a:xfrm>
                <a:off x="10653946" y="2037442"/>
                <a:ext cx="691215" cy="584775"/>
              </a:xfrm>
              <a:prstGeom prst="rect">
                <a:avLst/>
              </a:prstGeom>
              <a:noFill/>
              <a:effectLst>
                <a:outerShdw blurRad="50800" dist="50800" dir="5400000" algn="ctr" rotWithShape="0">
                  <a:schemeClr val="accent2">
                    <a:alpha val="20000"/>
                  </a:schemeClr>
                </a:outerShdw>
              </a:effectLst>
            </p:spPr>
            <p:txBody>
              <a:bodyPr wrap="none" rtlCol="0">
                <a:spAutoFit/>
              </a:bodyPr>
              <a:lstStyle/>
              <a:p>
                <a:r>
                  <a:rPr lang="en-US" altLang="zh-CN" sz="3200" b="1" i="1" dirty="0">
                    <a:gradFill>
                      <a:gsLst>
                        <a:gs pos="0">
                          <a:schemeClr val="accent2">
                            <a:lumMod val="60000"/>
                            <a:lumOff val="40000"/>
                          </a:schemeClr>
                        </a:gs>
                        <a:gs pos="60000">
                          <a:schemeClr val="accent2"/>
                        </a:gs>
                      </a:gsLst>
                      <a:lin ang="2700000" scaled="0"/>
                    </a:gradFill>
                    <a:latin typeface="+mn-ea"/>
                  </a:rPr>
                  <a:t>02</a:t>
                </a:r>
                <a:endParaRPr lang="zh-CN" altLang="en-US" sz="3200" b="1" i="1" dirty="0">
                  <a:gradFill>
                    <a:gsLst>
                      <a:gs pos="0">
                        <a:schemeClr val="accent2">
                          <a:lumMod val="60000"/>
                          <a:lumOff val="40000"/>
                        </a:schemeClr>
                      </a:gs>
                      <a:gs pos="60000">
                        <a:schemeClr val="accent2"/>
                      </a:gs>
                    </a:gsLst>
                    <a:lin ang="2700000" scaled="0"/>
                  </a:gradFill>
                  <a:latin typeface="+mn-ea"/>
                </a:endParaRPr>
              </a:p>
            </p:txBody>
          </p:sp>
        </p:grpSp>
        <p:grpSp>
          <p:nvGrpSpPr>
            <p:cNvPr id="10" name="组合 9">
              <a:extLst>
                <a:ext uri="{FF2B5EF4-FFF2-40B4-BE49-F238E27FC236}">
                  <a16:creationId xmlns:a16="http://schemas.microsoft.com/office/drawing/2014/main" id="{69DAD8B4-B28F-6B0B-8810-03C85B963DB6}"/>
                </a:ext>
              </a:extLst>
            </p:cNvPr>
            <p:cNvGrpSpPr/>
            <p:nvPr/>
          </p:nvGrpSpPr>
          <p:grpSpPr>
            <a:xfrm>
              <a:off x="898134" y="3306158"/>
              <a:ext cx="4756559" cy="1738492"/>
              <a:chOff x="898134" y="3304079"/>
              <a:chExt cx="4756559" cy="1738492"/>
            </a:xfrm>
          </p:grpSpPr>
          <p:sp>
            <p:nvSpPr>
              <p:cNvPr id="11" name="Title-3">
                <a:extLst>
                  <a:ext uri="{FF2B5EF4-FFF2-40B4-BE49-F238E27FC236}">
                    <a16:creationId xmlns:a16="http://schemas.microsoft.com/office/drawing/2014/main" id="{EF06D5DF-09D3-CCD3-F7F5-737B1B5D0CA0}"/>
                  </a:ext>
                </a:extLst>
              </p:cNvPr>
              <p:cNvSpPr/>
              <p:nvPr>
                <p:custDataLst>
                  <p:tags r:id="rId2"/>
                </p:custDataLst>
              </p:nvPr>
            </p:nvSpPr>
            <p:spPr>
              <a:xfrm>
                <a:off x="898134" y="3537735"/>
                <a:ext cx="4378325" cy="411508"/>
              </a:xfrm>
              <a:prstGeom prst="roundRect">
                <a:avLst/>
              </a:prstGeom>
              <a:solidFill>
                <a:schemeClr val="tx2">
                  <a:alpha val="15000"/>
                </a:schemeClr>
              </a:solidFill>
              <a:ln w="12700" cap="flat">
                <a:noFill/>
                <a:miter lim="400000"/>
              </a:ln>
              <a:effectLst/>
            </p:spPr>
            <p:txBody>
              <a:bodyPr rot="0" spcFirstLastPara="0" vert="horz" wrap="square" lIns="91440" tIns="45720" rIns="91440" bIns="45720" numCol="1" spcCol="0" rtlCol="0" fromWordArt="0" anchor="ctr" anchorCtr="0" forceAA="0" compatLnSpc="1">
                <a:normAutofit/>
              </a:bodyPr>
              <a:lstStyle/>
              <a:p>
                <a:pPr defTabSz="913765"/>
                <a:r>
                  <a:rPr lang="zh-CN" altLang="en-US" b="1" dirty="0">
                    <a:latin typeface="+mn-ea"/>
                  </a:rPr>
                  <a:t>直线式组织与螺旋式组织</a:t>
                </a:r>
                <a:endParaRPr lang="zh-CN" altLang="en-US" b="1" dirty="0">
                  <a:solidFill>
                    <a:schemeClr val="tx1"/>
                  </a:solidFill>
                  <a:latin typeface="+mn-ea"/>
                </a:endParaRPr>
              </a:p>
            </p:txBody>
          </p:sp>
          <p:sp>
            <p:nvSpPr>
              <p:cNvPr id="12" name="Index-3">
                <a:extLst>
                  <a:ext uri="{FF2B5EF4-FFF2-40B4-BE49-F238E27FC236}">
                    <a16:creationId xmlns:a16="http://schemas.microsoft.com/office/drawing/2014/main" id="{61426C4E-D60E-B49D-0CDB-5415F3661F8B}"/>
                  </a:ext>
                </a:extLst>
              </p:cNvPr>
              <p:cNvSpPr txBox="1"/>
              <p:nvPr>
                <p:custDataLst>
                  <p:tags r:id="rId3"/>
                </p:custDataLst>
              </p:nvPr>
            </p:nvSpPr>
            <p:spPr>
              <a:xfrm>
                <a:off x="4886691" y="3304079"/>
                <a:ext cx="691215" cy="584775"/>
              </a:xfrm>
              <a:prstGeom prst="rect">
                <a:avLst/>
              </a:prstGeom>
              <a:noFill/>
              <a:effectLst>
                <a:outerShdw blurRad="50800" dist="50800" dir="5400000" algn="ctr" rotWithShape="0">
                  <a:schemeClr val="accent3">
                    <a:alpha val="20000"/>
                  </a:schemeClr>
                </a:outerShdw>
              </a:effectLst>
            </p:spPr>
            <p:txBody>
              <a:bodyPr wrap="none" rtlCol="0">
                <a:spAutoFit/>
              </a:bodyPr>
              <a:lstStyle/>
              <a:p>
                <a:r>
                  <a:rPr lang="en-US" altLang="zh-CN" sz="3200" b="1" i="1" dirty="0">
                    <a:gradFill>
                      <a:gsLst>
                        <a:gs pos="0">
                          <a:schemeClr val="accent3">
                            <a:lumMod val="60000"/>
                            <a:lumOff val="40000"/>
                          </a:schemeClr>
                        </a:gs>
                        <a:gs pos="60000">
                          <a:schemeClr val="accent3"/>
                        </a:gs>
                      </a:gsLst>
                      <a:lin ang="2700000" scaled="0"/>
                    </a:gradFill>
                    <a:latin typeface="+mn-ea"/>
                  </a:rPr>
                  <a:t>03</a:t>
                </a:r>
                <a:endParaRPr lang="zh-CN" altLang="en-US" sz="3200" b="1" i="1" dirty="0">
                  <a:gradFill>
                    <a:gsLst>
                      <a:gs pos="0">
                        <a:schemeClr val="accent3">
                          <a:lumMod val="60000"/>
                          <a:lumOff val="40000"/>
                        </a:schemeClr>
                      </a:gs>
                      <a:gs pos="60000">
                        <a:schemeClr val="accent3"/>
                      </a:gs>
                    </a:gsLst>
                    <a:lin ang="2700000" scaled="0"/>
                  </a:gradFill>
                  <a:latin typeface="+mn-ea"/>
                </a:endParaRPr>
              </a:p>
            </p:txBody>
          </p:sp>
          <p:sp>
            <p:nvSpPr>
              <p:cNvPr id="13" name="Body-3">
                <a:extLst>
                  <a:ext uri="{FF2B5EF4-FFF2-40B4-BE49-F238E27FC236}">
                    <a16:creationId xmlns:a16="http://schemas.microsoft.com/office/drawing/2014/main" id="{A7CBD6B2-6C21-0669-16D7-C81B74FA9F89}"/>
                  </a:ext>
                </a:extLst>
              </p:cNvPr>
              <p:cNvSpPr txBox="1"/>
              <p:nvPr>
                <p:custDataLst>
                  <p:tags r:id="rId4"/>
                </p:custDataLst>
              </p:nvPr>
            </p:nvSpPr>
            <p:spPr>
              <a:xfrm>
                <a:off x="898134" y="4033841"/>
                <a:ext cx="4756559" cy="1008730"/>
              </a:xfrm>
              <a:prstGeom prst="rect">
                <a:avLst/>
              </a:prstGeom>
              <a:noFill/>
            </p:spPr>
            <p:txBody>
              <a:bodyPr wrap="square" rtlCol="0">
                <a:spAutoFit/>
              </a:bodyPr>
              <a:lstStyle>
                <a:defPPr>
                  <a:defRPr lang="zh-CN"/>
                </a:defPPr>
                <a:lvl1pPr>
                  <a:lnSpc>
                    <a:spcPct val="120000"/>
                  </a:lnSpc>
                  <a:defRPr sz="1400">
                    <a:solidFill>
                      <a:schemeClr val="tx1">
                        <a:lumMod val="85000"/>
                        <a:lumOff val="15000"/>
                        <a:alpha val="50000"/>
                      </a:schemeClr>
                    </a:solidFill>
                    <a:latin typeface="+mn-ea"/>
                  </a:defRPr>
                </a:lvl1pPr>
              </a:lstStyle>
              <a:p>
                <a:r>
                  <a:rPr lang="zh-CN" altLang="en-US" dirty="0">
                    <a:solidFill>
                      <a:schemeClr val="tx1"/>
                    </a:solidFill>
                  </a:rPr>
                  <a:t>直线式组织指的是将课程内容安排为在逻辑线索上相联系的一条“直线”，前后内容互不重复，即课程内容呈直线式前进，前面安排的内容在后面不再呈现；螺旋式组织指的是课程内容在不同的学习阶段会重复出现，但是后面呈现的内容在深度和广度上较前面的内容都有所加强。</a:t>
                </a:r>
              </a:p>
            </p:txBody>
          </p:sp>
        </p:grpSp>
      </p:grpSp>
    </p:spTree>
    <p:extLst>
      <p:ext uri="{BB962C8B-B14F-4D97-AF65-F5344CB8AC3E}">
        <p14:creationId xmlns:p14="http://schemas.microsoft.com/office/powerpoint/2010/main" val="10587482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0F299-9CBF-E459-A893-1410A84A8CD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CC9166B-1B71-3EA4-3372-422BCB09F568}"/>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E611D4BA-461E-6C32-8E8E-51DC8F14C5F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二、幼儿园课程内容</a:t>
            </a:r>
            <a:endParaRPr lang="en-US" altLang="zh-CN" sz="2800" dirty="0"/>
          </a:p>
          <a:p>
            <a:r>
              <a:rPr lang="zh-CN" altLang="en-US" sz="2800" dirty="0"/>
              <a:t>（六） 幼儿园课程内容的组织</a:t>
            </a:r>
            <a:endParaRPr lang="en-US" altLang="zh-CN" sz="2800" dirty="0"/>
          </a:p>
        </p:txBody>
      </p:sp>
      <p:sp>
        <p:nvSpPr>
          <p:cNvPr id="3" name="内容占位符 2">
            <a:extLst>
              <a:ext uri="{FF2B5EF4-FFF2-40B4-BE49-F238E27FC236}">
                <a16:creationId xmlns:a16="http://schemas.microsoft.com/office/drawing/2014/main" id="{080C2D38-5606-C024-F527-4F522B95D7FF}"/>
              </a:ext>
            </a:extLst>
          </p:cNvPr>
          <p:cNvSpPr>
            <a:spLocks noGrp="1"/>
          </p:cNvSpPr>
          <p:nvPr>
            <p:ph idx="1"/>
          </p:nvPr>
        </p:nvSpPr>
        <p:spPr>
          <a:xfrm>
            <a:off x="750824" y="2798190"/>
            <a:ext cx="9119040" cy="166068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随着幼儿园课程内涵由静态走向动态的趋势，幼儿园课程要素除了幼儿园课程目标、课程内容等静态要素外，还包括课程实施、课程评价等动态要素。有关课程实施、课程评价要素的阐述将集中放在后面的章节中进行，这里不再赘述。</a:t>
            </a:r>
          </a:p>
        </p:txBody>
      </p:sp>
    </p:spTree>
    <p:extLst>
      <p:ext uri="{BB962C8B-B14F-4D97-AF65-F5344CB8AC3E}">
        <p14:creationId xmlns:p14="http://schemas.microsoft.com/office/powerpoint/2010/main" val="2360035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C2A6C-2636-3E3D-07B1-19230F92DDE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CFFD31E-47BF-5018-3941-063998C351DF}"/>
              </a:ext>
            </a:extLst>
          </p:cNvPr>
          <p:cNvSpPr>
            <a:spLocks noGrp="1"/>
          </p:cNvSpPr>
          <p:nvPr>
            <p:ph type="title"/>
          </p:nvPr>
        </p:nvSpPr>
        <p:spPr/>
        <p:txBody>
          <a:bodyPr/>
          <a:lstStyle/>
          <a:p>
            <a:r>
              <a:rPr lang="zh-CN" altLang="en-US" dirty="0"/>
              <a:t>第一节 幼儿园课程的特点</a:t>
            </a:r>
          </a:p>
        </p:txBody>
      </p:sp>
      <p:sp>
        <p:nvSpPr>
          <p:cNvPr id="4" name="文本框 3">
            <a:extLst>
              <a:ext uri="{FF2B5EF4-FFF2-40B4-BE49-F238E27FC236}">
                <a16:creationId xmlns:a16="http://schemas.microsoft.com/office/drawing/2014/main" id="{A27DACB4-4D62-3216-ED35-6678120907E8}"/>
              </a:ext>
            </a:extLst>
          </p:cNvPr>
          <p:cNvSpPr txBox="1"/>
          <p:nvPr/>
        </p:nvSpPr>
        <p:spPr>
          <a:xfrm>
            <a:off x="863946" y="1390580"/>
            <a:ext cx="8470974" cy="400110"/>
          </a:xfrm>
          <a:prstGeom prst="rect">
            <a:avLst/>
          </a:prstGeom>
          <a:solidFill>
            <a:schemeClr val="accent1">
              <a:lumMod val="20000"/>
              <a:lumOff val="80000"/>
            </a:schemeClr>
          </a:solid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幼儿园课程与其他各级教育机构相比，其独特性显著表现在以下六个方面。</a:t>
            </a:r>
          </a:p>
        </p:txBody>
      </p:sp>
      <p:grpSp>
        <p:nvGrpSpPr>
          <p:cNvPr id="44" name="组合 43">
            <a:extLst>
              <a:ext uri="{FF2B5EF4-FFF2-40B4-BE49-F238E27FC236}">
                <a16:creationId xmlns:a16="http://schemas.microsoft.com/office/drawing/2014/main" id="{842AFC6A-4FC9-831F-8B94-3F955A5EA279}"/>
              </a:ext>
            </a:extLst>
          </p:cNvPr>
          <p:cNvGrpSpPr>
            <a:grpSpLocks noChangeAspect="1"/>
          </p:cNvGrpSpPr>
          <p:nvPr>
            <p:custDataLst>
              <p:tags r:id="rId1"/>
            </p:custDataLst>
          </p:nvPr>
        </p:nvGrpSpPr>
        <p:grpSpPr>
          <a:xfrm>
            <a:off x="675103" y="2064937"/>
            <a:ext cx="9087232" cy="3540826"/>
            <a:chOff x="957126" y="1861787"/>
            <a:chExt cx="5033817" cy="3540826"/>
          </a:xfrm>
        </p:grpSpPr>
        <p:grpSp>
          <p:nvGrpSpPr>
            <p:cNvPr id="45" name="组合 44">
              <a:extLst>
                <a:ext uri="{FF2B5EF4-FFF2-40B4-BE49-F238E27FC236}">
                  <a16:creationId xmlns:a16="http://schemas.microsoft.com/office/drawing/2014/main" id="{5BCD7E81-526E-76A8-3DBA-09CE0F9B6859}"/>
                </a:ext>
              </a:extLst>
            </p:cNvPr>
            <p:cNvGrpSpPr/>
            <p:nvPr/>
          </p:nvGrpSpPr>
          <p:grpSpPr>
            <a:xfrm>
              <a:off x="957126" y="1861787"/>
              <a:ext cx="1545099" cy="3540826"/>
              <a:chOff x="957126" y="1861787"/>
              <a:chExt cx="1545099" cy="3540826"/>
            </a:xfrm>
          </p:grpSpPr>
          <p:sp>
            <p:nvSpPr>
              <p:cNvPr id="58" name="1">
                <a:extLst>
                  <a:ext uri="{FF2B5EF4-FFF2-40B4-BE49-F238E27FC236}">
                    <a16:creationId xmlns:a16="http://schemas.microsoft.com/office/drawing/2014/main" id="{03C77212-D6EB-7034-8BF0-D365819B624B}"/>
                  </a:ext>
                </a:extLst>
              </p:cNvPr>
              <p:cNvSpPr/>
              <p:nvPr>
                <p:custDataLst>
                  <p:tags r:id="rId8"/>
                </p:custDataLst>
              </p:nvPr>
            </p:nvSpPr>
            <p:spPr>
              <a:xfrm>
                <a:off x="958363"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59" name="Title-1">
                <a:extLst>
                  <a:ext uri="{FF2B5EF4-FFF2-40B4-BE49-F238E27FC236}">
                    <a16:creationId xmlns:a16="http://schemas.microsoft.com/office/drawing/2014/main" id="{2BE975CD-C1F9-33AD-B910-196619ED89AE}"/>
                  </a:ext>
                </a:extLst>
              </p:cNvPr>
              <p:cNvSpPr/>
              <p:nvPr>
                <p:custDataLst>
                  <p:tags r:id="rId9"/>
                </p:custDataLst>
              </p:nvPr>
            </p:nvSpPr>
            <p:spPr>
              <a:xfrm>
                <a:off x="958363" y="1861787"/>
                <a:ext cx="1543862" cy="369332"/>
              </a:xfrm>
              <a:prstGeom prst="roundRect">
                <a:avLst>
                  <a:gd name="adj" fmla="val 0"/>
                </a:avLst>
              </a:prstGeom>
              <a:solidFill>
                <a:schemeClr val="accent1"/>
              </a:solidFill>
              <a:ln w="12700" cap="rnd">
                <a:noFill/>
                <a:prstDash val="solid"/>
                <a:round/>
                <a:headEnd/>
                <a:tailE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一、个体适宜性</a:t>
                </a:r>
              </a:p>
            </p:txBody>
          </p:sp>
          <p:sp>
            <p:nvSpPr>
              <p:cNvPr id="60" name="Body-1">
                <a:extLst>
                  <a:ext uri="{FF2B5EF4-FFF2-40B4-BE49-F238E27FC236}">
                    <a16:creationId xmlns:a16="http://schemas.microsoft.com/office/drawing/2014/main" id="{69A685FF-1E45-3BC5-6EAA-EBDA7A90359B}"/>
                  </a:ext>
                </a:extLst>
              </p:cNvPr>
              <p:cNvSpPr/>
              <p:nvPr>
                <p:custDataLst>
                  <p:tags r:id="rId10"/>
                </p:custDataLst>
              </p:nvPr>
            </p:nvSpPr>
            <p:spPr>
              <a:xfrm flipH="1">
                <a:off x="957126" y="2624575"/>
                <a:ext cx="1543863" cy="2585644"/>
              </a:xfrm>
              <a:prstGeom prst="rect">
                <a:avLst/>
              </a:prstGeom>
              <a:ln>
                <a:noFill/>
              </a:ln>
            </p:spPr>
            <p:txBody>
              <a:bodyPr wrap="square" lIns="91440" tIns="45720" rIns="91440" bIns="45720" anchor="t">
                <a:spAutoFit/>
              </a:bodyPr>
              <a:lstStyle/>
              <a:p>
                <a:pPr algn="ctr">
                  <a:lnSpc>
                    <a:spcPct val="130000"/>
                  </a:lnSpc>
                </a:pPr>
                <a:r>
                  <a:rPr lang="zh-CN" altLang="en-US" sz="1400" dirty="0">
                    <a:latin typeface="华文中宋" panose="02010600040101010101" pitchFamily="2" charset="-122"/>
                    <a:ea typeface="华文中宋" panose="02010600040101010101" pitchFamily="2" charset="-122"/>
                  </a:rPr>
                  <a:t>      课程总体上首先强调适宜儿童身心发展的特点、需要和文化背景，而不是过多追求满足社会需要和知识逻辑体系。此外，为做到课程的个体适宜性，教师还要深入了解幼儿、分析研究幼儿，针对班级幼儿在兴趣、经验、能力、性格等方面的特点和水平设计及实施课程，做到因材施教。</a:t>
                </a:r>
              </a:p>
            </p:txBody>
          </p:sp>
        </p:grpSp>
        <p:grpSp>
          <p:nvGrpSpPr>
            <p:cNvPr id="46" name="组合 45">
              <a:extLst>
                <a:ext uri="{FF2B5EF4-FFF2-40B4-BE49-F238E27FC236}">
                  <a16:creationId xmlns:a16="http://schemas.microsoft.com/office/drawing/2014/main" id="{58E3951C-B6C6-5CD5-E094-B6246FAC837A}"/>
                </a:ext>
              </a:extLst>
            </p:cNvPr>
            <p:cNvGrpSpPr/>
            <p:nvPr/>
          </p:nvGrpSpPr>
          <p:grpSpPr>
            <a:xfrm>
              <a:off x="2702105" y="1861787"/>
              <a:ext cx="1543862" cy="3540826"/>
              <a:chOff x="2702105" y="1861787"/>
              <a:chExt cx="1543862" cy="3540826"/>
            </a:xfrm>
          </p:grpSpPr>
          <p:sp>
            <p:nvSpPr>
              <p:cNvPr id="53" name="2">
                <a:extLst>
                  <a:ext uri="{FF2B5EF4-FFF2-40B4-BE49-F238E27FC236}">
                    <a16:creationId xmlns:a16="http://schemas.microsoft.com/office/drawing/2014/main" id="{01AB59E2-7713-2D89-D924-F992992C3344}"/>
                  </a:ext>
                </a:extLst>
              </p:cNvPr>
              <p:cNvSpPr/>
              <p:nvPr>
                <p:custDataLst>
                  <p:tags r:id="rId5"/>
                </p:custDataLst>
              </p:nvPr>
            </p:nvSpPr>
            <p:spPr>
              <a:xfrm>
                <a:off x="2702105"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54" name="Title-2">
                <a:extLst>
                  <a:ext uri="{FF2B5EF4-FFF2-40B4-BE49-F238E27FC236}">
                    <a16:creationId xmlns:a16="http://schemas.microsoft.com/office/drawing/2014/main" id="{27B9BCA5-F395-E720-E944-87921BA23CDF}"/>
                  </a:ext>
                </a:extLst>
              </p:cNvPr>
              <p:cNvSpPr/>
              <p:nvPr>
                <p:custDataLst>
                  <p:tags r:id="rId6"/>
                </p:custDataLst>
              </p:nvPr>
            </p:nvSpPr>
            <p:spPr>
              <a:xfrm>
                <a:off x="2702105" y="1861787"/>
                <a:ext cx="1543862" cy="369332"/>
              </a:xfrm>
              <a:prstGeom prst="roundRect">
                <a:avLst>
                  <a:gd name="adj" fmla="val 0"/>
                </a:avLst>
              </a:prstGeom>
              <a:solidFill>
                <a:schemeClr val="accent2"/>
              </a:solidFill>
              <a:ln w="12700" cap="rnd">
                <a:noFill/>
                <a:prstDash val="solid"/>
                <a:round/>
                <a:headEnd/>
                <a:tailE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二、整体性</a:t>
                </a:r>
              </a:p>
            </p:txBody>
          </p:sp>
          <p:sp>
            <p:nvSpPr>
              <p:cNvPr id="55" name="Body-2">
                <a:extLst>
                  <a:ext uri="{FF2B5EF4-FFF2-40B4-BE49-F238E27FC236}">
                    <a16:creationId xmlns:a16="http://schemas.microsoft.com/office/drawing/2014/main" id="{308D98AB-4755-39B1-0C46-8D04BDDA01E7}"/>
                  </a:ext>
                </a:extLst>
              </p:cNvPr>
              <p:cNvSpPr/>
              <p:nvPr>
                <p:custDataLst>
                  <p:tags r:id="rId7"/>
                </p:custDataLst>
              </p:nvPr>
            </p:nvSpPr>
            <p:spPr>
              <a:xfrm flipH="1">
                <a:off x="2731445" y="2617201"/>
                <a:ext cx="1485182" cy="2593018"/>
              </a:xfrm>
              <a:prstGeom prst="rect">
                <a:avLst/>
              </a:prstGeom>
              <a:ln>
                <a:noFill/>
              </a:ln>
            </p:spPr>
            <p:txBody>
              <a:bodyPr wrap="square" lIns="91440" tIns="45720" rIns="91440" bIns="45720" anchor="t">
                <a:spAutoFit/>
              </a:bodyPr>
              <a:lstStyle/>
              <a:p>
                <a:pPr>
                  <a:lnSpc>
                    <a:spcPct val="130000"/>
                  </a:lnSpc>
                </a:pPr>
                <a:r>
                  <a:rPr lang="zh-CN" altLang="en-US" sz="1400" dirty="0">
                    <a:latin typeface="华文中宋" panose="02010600040101010101" pitchFamily="2" charset="-122"/>
                    <a:ea typeface="华文中宋" panose="02010600040101010101" pitchFamily="2" charset="-122"/>
                  </a:rPr>
                  <a:t>        幼儿园课程的整体性主要指幼儿园课程通过德、智、体、美、劳五方面的教育和健康、语言、科学、社会、艺术五大领域的整合实施，实现促进幼儿身心和谐全面发展的目标。</a:t>
                </a:r>
                <a:endParaRPr lang="en-US" altLang="zh-CN" sz="1400" dirty="0">
                  <a:latin typeface="华文中宋" panose="02010600040101010101" pitchFamily="2" charset="-122"/>
                  <a:ea typeface="华文中宋" panose="02010600040101010101" pitchFamily="2" charset="-122"/>
                </a:endParaRPr>
              </a:p>
              <a:p>
                <a:pPr>
                  <a:lnSpc>
                    <a:spcPct val="130000"/>
                  </a:lnSpc>
                </a:pPr>
                <a:r>
                  <a:rPr lang="zh-CN" altLang="en-US" sz="1400" dirty="0">
                    <a:latin typeface="华文中宋" panose="02010600040101010101" pitchFamily="2" charset="-122"/>
                    <a:ea typeface="华文中宋" panose="02010600040101010101" pitchFamily="2" charset="-122"/>
                  </a:rPr>
                  <a:t>        幼儿是以完整的人的面貌面对事物的，活动中做出的也是对事物整体的、综合的反应。</a:t>
                </a:r>
              </a:p>
            </p:txBody>
          </p:sp>
        </p:grpSp>
        <p:grpSp>
          <p:nvGrpSpPr>
            <p:cNvPr id="47" name="组合 46">
              <a:extLst>
                <a:ext uri="{FF2B5EF4-FFF2-40B4-BE49-F238E27FC236}">
                  <a16:creationId xmlns:a16="http://schemas.microsoft.com/office/drawing/2014/main" id="{382198EB-E264-2722-3CDB-074725FB7A3D}"/>
                </a:ext>
              </a:extLst>
            </p:cNvPr>
            <p:cNvGrpSpPr/>
            <p:nvPr/>
          </p:nvGrpSpPr>
          <p:grpSpPr>
            <a:xfrm>
              <a:off x="4447081" y="1861787"/>
              <a:ext cx="1543862" cy="3540826"/>
              <a:chOff x="4447081" y="1861787"/>
              <a:chExt cx="1543862" cy="3540826"/>
            </a:xfrm>
          </p:grpSpPr>
          <p:sp>
            <p:nvSpPr>
              <p:cNvPr id="48" name="3">
                <a:extLst>
                  <a:ext uri="{FF2B5EF4-FFF2-40B4-BE49-F238E27FC236}">
                    <a16:creationId xmlns:a16="http://schemas.microsoft.com/office/drawing/2014/main" id="{DC39DFF1-3420-EB47-850D-EE7E23652ED5}"/>
                  </a:ext>
                </a:extLst>
              </p:cNvPr>
              <p:cNvSpPr/>
              <p:nvPr>
                <p:custDataLst>
                  <p:tags r:id="rId2"/>
                </p:custDataLst>
              </p:nvPr>
            </p:nvSpPr>
            <p:spPr>
              <a:xfrm>
                <a:off x="4447081"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endParaRPr>
              </a:p>
            </p:txBody>
          </p:sp>
          <p:sp>
            <p:nvSpPr>
              <p:cNvPr id="49" name="Title-3">
                <a:extLst>
                  <a:ext uri="{FF2B5EF4-FFF2-40B4-BE49-F238E27FC236}">
                    <a16:creationId xmlns:a16="http://schemas.microsoft.com/office/drawing/2014/main" id="{EDE4A040-C5FB-53C5-F09A-361214D75BF8}"/>
                  </a:ext>
                </a:extLst>
              </p:cNvPr>
              <p:cNvSpPr/>
              <p:nvPr>
                <p:custDataLst>
                  <p:tags r:id="rId3"/>
                </p:custDataLst>
              </p:nvPr>
            </p:nvSpPr>
            <p:spPr>
              <a:xfrm>
                <a:off x="4447081" y="1861787"/>
                <a:ext cx="1543862" cy="369332"/>
              </a:xfrm>
              <a:prstGeom prst="roundRect">
                <a:avLst>
                  <a:gd name="adj" fmla="val 0"/>
                </a:avLst>
              </a:prstGeom>
              <a:solidFill>
                <a:schemeClr val="accent3"/>
              </a:solidFill>
              <a:ln w="12700" cap="rnd">
                <a:noFill/>
                <a:prstDash val="solid"/>
                <a:round/>
                <a:headEnd/>
                <a:tailE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三、广泛性</a:t>
                </a:r>
              </a:p>
            </p:txBody>
          </p:sp>
          <p:sp>
            <p:nvSpPr>
              <p:cNvPr id="50" name="Body-3">
                <a:extLst>
                  <a:ext uri="{FF2B5EF4-FFF2-40B4-BE49-F238E27FC236}">
                    <a16:creationId xmlns:a16="http://schemas.microsoft.com/office/drawing/2014/main" id="{05CBB933-3217-551A-C1E9-5869C67462B8}"/>
                  </a:ext>
                </a:extLst>
              </p:cNvPr>
              <p:cNvSpPr/>
              <p:nvPr>
                <p:custDataLst>
                  <p:tags r:id="rId4"/>
                </p:custDataLst>
              </p:nvPr>
            </p:nvSpPr>
            <p:spPr>
              <a:xfrm flipH="1">
                <a:off x="4525008" y="2585513"/>
                <a:ext cx="1432338" cy="2709588"/>
              </a:xfrm>
              <a:prstGeom prst="rect">
                <a:avLst/>
              </a:prstGeom>
              <a:ln>
                <a:noFill/>
              </a:ln>
            </p:spPr>
            <p:txBody>
              <a:bodyPr wrap="square" lIns="91440" tIns="45720" rIns="91440" bIns="45720" anchor="t">
                <a:spAutoFit/>
              </a:bodyPr>
              <a:lstStyle/>
              <a:p>
                <a:pPr>
                  <a:lnSpc>
                    <a:spcPct val="130000"/>
                  </a:lnSpc>
                </a:pPr>
                <a:r>
                  <a:rPr lang="zh-CN" altLang="en-US" sz="1200" dirty="0">
                    <a:latin typeface="华文中宋" panose="02010600040101010101" pitchFamily="2" charset="-122"/>
                    <a:ea typeface="华文中宋" panose="02010600040101010101" pitchFamily="2" charset="-122"/>
                  </a:rPr>
                  <a:t>      幼儿园课程的广泛性特点是指幼儿园课程要促进幼儿全面和谐的发展，就需要课程是广泛的，涵盖幼儿德、智、体、美、劳五方面教育和健康、语言、科学、社会、艺术五大领域。</a:t>
                </a:r>
                <a:endParaRPr lang="en-US" altLang="zh-CN" sz="1200" dirty="0">
                  <a:latin typeface="华文中宋" panose="02010600040101010101" pitchFamily="2" charset="-122"/>
                  <a:ea typeface="华文中宋" panose="02010600040101010101" pitchFamily="2" charset="-122"/>
                </a:endParaRPr>
              </a:p>
              <a:p>
                <a:pPr>
                  <a:lnSpc>
                    <a:spcPct val="130000"/>
                  </a:lnSpc>
                </a:pPr>
                <a:r>
                  <a:rPr lang="en-US" altLang="zh-CN" sz="1200" dirty="0">
                    <a:latin typeface="华文中宋" panose="02010600040101010101" pitchFamily="2" charset="-122"/>
                    <a:ea typeface="华文中宋" panose="02010600040101010101" pitchFamily="2" charset="-122"/>
                  </a:rPr>
                  <a:t>      </a:t>
                </a:r>
                <a:r>
                  <a:rPr lang="zh-CN" altLang="en-US" sz="1200" dirty="0">
                    <a:latin typeface="华文中宋" panose="02010600040101010101" pitchFamily="2" charset="-122"/>
                    <a:ea typeface="华文中宋" panose="02010600040101010101" pitchFamily="2" charset="-122"/>
                  </a:rPr>
                  <a:t>幼儿园课程应是广义的范畴，既涵盖各类静态的、显性的课程，还包括对幼儿的学习和发展起支持作用的隐性课程，以及各类课程的动态实施过程。</a:t>
                </a:r>
              </a:p>
            </p:txBody>
          </p:sp>
        </p:grpSp>
      </p:grpSp>
    </p:spTree>
    <p:extLst>
      <p:ext uri="{BB962C8B-B14F-4D97-AF65-F5344CB8AC3E}">
        <p14:creationId xmlns:p14="http://schemas.microsoft.com/office/powerpoint/2010/main" val="977557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D48A57-24A4-FA77-7E64-CD387854E57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B2A2EAA-E8CC-7EF3-5CF3-1E03887037B1}"/>
              </a:ext>
            </a:extLst>
          </p:cNvPr>
          <p:cNvSpPr>
            <a:spLocks noGrp="1"/>
          </p:cNvSpPr>
          <p:nvPr>
            <p:ph type="title"/>
          </p:nvPr>
        </p:nvSpPr>
        <p:spPr/>
        <p:txBody>
          <a:bodyPr/>
          <a:lstStyle/>
          <a:p>
            <a:r>
              <a:rPr lang="zh-CN" altLang="en-US" dirty="0"/>
              <a:t>第三节  幼儿园课程的价值取向</a:t>
            </a:r>
          </a:p>
        </p:txBody>
      </p:sp>
      <p:sp>
        <p:nvSpPr>
          <p:cNvPr id="3" name="内容占位符 2">
            <a:extLst>
              <a:ext uri="{FF2B5EF4-FFF2-40B4-BE49-F238E27FC236}">
                <a16:creationId xmlns:a16="http://schemas.microsoft.com/office/drawing/2014/main" id="{C90831A8-B360-5B47-AE15-C42997D5A15E}"/>
              </a:ext>
            </a:extLst>
          </p:cNvPr>
          <p:cNvSpPr>
            <a:spLocks noGrp="1"/>
          </p:cNvSpPr>
          <p:nvPr>
            <p:ph idx="1"/>
          </p:nvPr>
        </p:nvSpPr>
        <p:spPr>
          <a:xfrm>
            <a:off x="750824" y="2798190"/>
            <a:ext cx="8949357" cy="166068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以上幼儿园课程设计中所涉及的课程目标、课程内容等要素的取向及表现方式，归根结底是由幼儿园课程的价值取向所决定的。</a:t>
            </a:r>
          </a:p>
        </p:txBody>
      </p:sp>
    </p:spTree>
    <p:extLst>
      <p:ext uri="{BB962C8B-B14F-4D97-AF65-F5344CB8AC3E}">
        <p14:creationId xmlns:p14="http://schemas.microsoft.com/office/powerpoint/2010/main" val="156541001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F400F-B515-A9A2-A337-7D9FF72A502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85B46B0-27CB-7932-5305-D20FB63A544D}"/>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002DF2F9-3C03-422A-6200-844A20B80F8D}"/>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幼儿园课程的价值</a:t>
            </a:r>
            <a:endParaRPr lang="en-US" altLang="zh-CN" sz="2800" dirty="0"/>
          </a:p>
        </p:txBody>
      </p:sp>
      <p:sp>
        <p:nvSpPr>
          <p:cNvPr id="3" name="内容占位符 2">
            <a:extLst>
              <a:ext uri="{FF2B5EF4-FFF2-40B4-BE49-F238E27FC236}">
                <a16:creationId xmlns:a16="http://schemas.microsoft.com/office/drawing/2014/main" id="{4AFE09F0-3DC5-71E2-A2BA-EAFC6976EDA0}"/>
              </a:ext>
            </a:extLst>
          </p:cNvPr>
          <p:cNvSpPr>
            <a:spLocks noGrp="1"/>
          </p:cNvSpPr>
          <p:nvPr>
            <p:ph idx="1"/>
          </p:nvPr>
        </p:nvSpPr>
        <p:spPr>
          <a:xfrm>
            <a:off x="750824" y="2798190"/>
            <a:ext cx="8949357" cy="166068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任何实践活动都不是价值无涉的，价值往往决定了幼儿园课程的观念及实践的具体表现，对幼儿园课程价值的正确认识有助于幼儿园课程实践的科学开展。因此，幼儿园课程的价值问题是幼儿园课程的核心问题。</a:t>
            </a:r>
          </a:p>
        </p:txBody>
      </p:sp>
    </p:spTree>
    <p:extLst>
      <p:ext uri="{BB962C8B-B14F-4D97-AF65-F5344CB8AC3E}">
        <p14:creationId xmlns:p14="http://schemas.microsoft.com/office/powerpoint/2010/main" val="29592742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FC625-5608-083D-A792-E58B5E2557D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760685D-2F90-9B77-967B-5440D33C9B96}"/>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CCBE16ED-FAF9-47C7-FB58-1CC97AD050EA}"/>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幼儿园课程的价值</a:t>
            </a:r>
            <a:endParaRPr lang="en-US" altLang="zh-CN" sz="2800" dirty="0"/>
          </a:p>
          <a:p>
            <a:r>
              <a:rPr lang="zh-CN" altLang="en-US" sz="2800" dirty="0"/>
              <a:t>（一） 课程价值</a:t>
            </a:r>
            <a:endParaRPr lang="en-US" altLang="zh-CN" sz="2800" dirty="0"/>
          </a:p>
        </p:txBody>
      </p:sp>
      <p:sp>
        <p:nvSpPr>
          <p:cNvPr id="3" name="内容占位符 2">
            <a:extLst>
              <a:ext uri="{FF2B5EF4-FFF2-40B4-BE49-F238E27FC236}">
                <a16:creationId xmlns:a16="http://schemas.microsoft.com/office/drawing/2014/main" id="{449B2054-4E87-99D0-B75C-024FBC5669E4}"/>
              </a:ext>
            </a:extLst>
          </p:cNvPr>
          <p:cNvSpPr>
            <a:spLocks noGrp="1"/>
          </p:cNvSpPr>
          <p:nvPr>
            <p:ph idx="1"/>
          </p:nvPr>
        </p:nvSpPr>
        <p:spPr>
          <a:xfrm>
            <a:off x="750824" y="2798190"/>
            <a:ext cx="8949357" cy="166068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以上幼儿园课程设计中所涉及的课程目标、课程内容等要素的取向及表现方式，归根结底是由幼儿园课程的价值取向所决定的。</a:t>
            </a:r>
          </a:p>
        </p:txBody>
      </p:sp>
    </p:spTree>
    <p:extLst>
      <p:ext uri="{BB962C8B-B14F-4D97-AF65-F5344CB8AC3E}">
        <p14:creationId xmlns:p14="http://schemas.microsoft.com/office/powerpoint/2010/main" val="1518847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178B8F-2791-ACCF-9372-217A076329F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E8C1092-2E94-5AD1-D3C7-F9D785B93667}"/>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9C1D4ADB-7043-E685-43A8-5AFDF1B10739}"/>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幼儿园课程的价值</a:t>
            </a:r>
            <a:endParaRPr lang="en-US" altLang="zh-CN" sz="2800" dirty="0"/>
          </a:p>
          <a:p>
            <a:r>
              <a:rPr lang="zh-CN" altLang="en-US" sz="2800" dirty="0"/>
              <a:t>（一） 课程价值</a:t>
            </a:r>
            <a:endParaRPr lang="en-US" altLang="zh-CN" sz="2800" dirty="0"/>
          </a:p>
        </p:txBody>
      </p:sp>
      <p:sp>
        <p:nvSpPr>
          <p:cNvPr id="6" name="内容占位符 5">
            <a:extLst>
              <a:ext uri="{FF2B5EF4-FFF2-40B4-BE49-F238E27FC236}">
                <a16:creationId xmlns:a16="http://schemas.microsoft.com/office/drawing/2014/main" id="{9C86E213-ADC3-A5AA-CBFE-9194A279139A}"/>
              </a:ext>
            </a:extLst>
          </p:cNvPr>
          <p:cNvSpPr>
            <a:spLocks noGrp="1"/>
          </p:cNvSpPr>
          <p:nvPr>
            <p:ph idx="1"/>
          </p:nvPr>
        </p:nvSpPr>
        <p:spPr>
          <a:xfrm>
            <a:off x="677334" y="2160589"/>
            <a:ext cx="9126542" cy="4697411"/>
          </a:xfrm>
        </p:spPr>
        <p:txBody>
          <a:bodyPr>
            <a:noAutofit/>
          </a:bodyPr>
          <a:lstStyle/>
          <a:p>
            <a:pPr marL="0" indent="0">
              <a:lnSpc>
                <a:spcPct val="160000"/>
              </a:lnSpc>
              <a:buNone/>
            </a:pPr>
            <a:r>
              <a:rPr lang="zh-CN" altLang="en-US" sz="2000" dirty="0">
                <a:latin typeface="华文中宋" panose="02010600040101010101" pitchFamily="2" charset="-122"/>
                <a:ea typeface="华文中宋" panose="02010600040101010101" pitchFamily="2" charset="-122"/>
              </a:rPr>
              <a:t>       价值是具有特定属性的客体对于主体需要的意义。课程价值是指作为客体的课程与其主体之间的一种特定关系的反映，指课程对个体和社会发展的意义，对个体和社会一定需要的满足。</a:t>
            </a:r>
          </a:p>
          <a:p>
            <a:pPr>
              <a:lnSpc>
                <a:spcPct val="160000"/>
              </a:lnSpc>
            </a:pPr>
            <a:r>
              <a:rPr lang="en-US" altLang="zh-CN" sz="2000" dirty="0">
                <a:latin typeface="华文中宋" panose="02010600040101010101" pitchFamily="2" charset="-122"/>
                <a:ea typeface="华文中宋" panose="02010600040101010101" pitchFamily="2" charset="-122"/>
              </a:rPr>
              <a:t>1859</a:t>
            </a:r>
            <a:r>
              <a:rPr lang="zh-CN" altLang="en-US" sz="2000" dirty="0">
                <a:latin typeface="华文中宋" panose="02010600040101010101" pitchFamily="2" charset="-122"/>
                <a:ea typeface="华文中宋" panose="02010600040101010101" pitchFamily="2" charset="-122"/>
              </a:rPr>
              <a:t>年，斯宾塞的</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什么知识最有价值</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一文开创了课程价值研究的哲学思路，即在人生的学习阶段如何以尽可能少的时间学到尽可能多的有用的知识。他从个人生活和发展的需要出发来论述教育，认为有助于个人完满生活的知识是有价值的知识，并从这种需要出发列举出课程包含的五个方面。</a:t>
            </a:r>
          </a:p>
          <a:p>
            <a:pPr marL="0" indent="0">
              <a:lnSpc>
                <a:spcPct val="16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9508447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426BD1-3082-D151-D5C0-A71321C5914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AE326B7-2984-5E17-02C6-ADC1232A8A24}"/>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248C4839-DB56-6D05-9D03-15BF6D58BAE1}"/>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幼儿园课程的价值</a:t>
            </a:r>
            <a:endParaRPr lang="en-US" altLang="zh-CN" sz="2800" dirty="0"/>
          </a:p>
          <a:p>
            <a:r>
              <a:rPr lang="zh-CN" altLang="en-US" sz="2800" dirty="0"/>
              <a:t>（一） 课程价值</a:t>
            </a:r>
            <a:endParaRPr lang="en-US" altLang="zh-CN" sz="2800" dirty="0"/>
          </a:p>
        </p:txBody>
      </p:sp>
      <p:sp>
        <p:nvSpPr>
          <p:cNvPr id="6" name="内容占位符 5">
            <a:extLst>
              <a:ext uri="{FF2B5EF4-FFF2-40B4-BE49-F238E27FC236}">
                <a16:creationId xmlns:a16="http://schemas.microsoft.com/office/drawing/2014/main" id="{F7F08FEC-875A-ABE2-DD24-D55782400B8F}"/>
              </a:ext>
            </a:extLst>
          </p:cNvPr>
          <p:cNvSpPr>
            <a:spLocks noGrp="1"/>
          </p:cNvSpPr>
          <p:nvPr>
            <p:ph idx="1"/>
          </p:nvPr>
        </p:nvSpPr>
        <p:spPr>
          <a:xfrm>
            <a:off x="677334" y="2160589"/>
            <a:ext cx="9088835" cy="4697411"/>
          </a:xfrm>
        </p:spPr>
        <p:txBody>
          <a:bodyPr>
            <a:noAutofit/>
          </a:bodyPr>
          <a:lstStyle/>
          <a:p>
            <a:pPr marL="0" indent="0">
              <a:lnSpc>
                <a:spcPct val="160000"/>
              </a:lnSpc>
              <a:buNone/>
            </a:pPr>
            <a:r>
              <a:rPr lang="zh-CN" altLang="en-US" sz="2000" dirty="0">
                <a:latin typeface="华文中宋" panose="02010600040101010101" pitchFamily="2" charset="-122"/>
                <a:ea typeface="华文中宋" panose="02010600040101010101" pitchFamily="2" charset="-122"/>
              </a:rPr>
              <a:t>       价值是具有特定属性的客体对于主体需要的意义。课程价值是指作为客体的课程与其主体之间的一种特定关系的反映，指课程对个体和社会发展的意义，对个体和社会一定需要的满足。</a:t>
            </a:r>
          </a:p>
          <a:p>
            <a:pPr>
              <a:lnSpc>
                <a:spcPct val="160000"/>
              </a:lnSpc>
            </a:pPr>
            <a:r>
              <a:rPr lang="zh-CN" altLang="en-US" dirty="0">
                <a:latin typeface="华文中宋" panose="02010600040101010101" pitchFamily="2" charset="-122"/>
                <a:ea typeface="华文中宋" panose="02010600040101010101" pitchFamily="2" charset="-122"/>
              </a:rPr>
              <a:t>继斯宾塞之后，关于课程价值的探讨一度吸引了众多学者的兴趣。总体来说，西方课程价值理论主要讨论以下一些问题：</a:t>
            </a:r>
          </a:p>
          <a:p>
            <a:pPr marL="0" indent="0">
              <a:lnSpc>
                <a:spcPct val="160000"/>
              </a:lnSpc>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什么学习领域最有价值或较有价值？</a:t>
            </a:r>
            <a:endParaRPr lang="en-US" altLang="zh-CN" dirty="0">
              <a:latin typeface="华文中宋" panose="02010600040101010101" pitchFamily="2" charset="-122"/>
              <a:ea typeface="华文中宋" panose="02010600040101010101" pitchFamily="2" charset="-122"/>
            </a:endParaRPr>
          </a:p>
          <a:p>
            <a:pPr marL="0" indent="0">
              <a:lnSpc>
                <a:spcPct val="160000"/>
              </a:lnSpc>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这些学习领域有什么价值？</a:t>
            </a:r>
            <a:endParaRPr lang="en-US" altLang="zh-CN" dirty="0">
              <a:latin typeface="华文中宋" panose="02010600040101010101" pitchFamily="2" charset="-122"/>
              <a:ea typeface="华文中宋" panose="02010600040101010101" pitchFamily="2" charset="-122"/>
            </a:endParaRPr>
          </a:p>
          <a:p>
            <a:pPr marL="0" indent="0">
              <a:lnSpc>
                <a:spcPct val="160000"/>
              </a:lnSpc>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 它们对谁有价值？</a:t>
            </a:r>
          </a:p>
          <a:p>
            <a:pPr marL="0" indent="0">
              <a:lnSpc>
                <a:spcPct val="160000"/>
              </a:lnSpc>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 它们为什么有价值？</a:t>
            </a:r>
          </a:p>
        </p:txBody>
      </p:sp>
    </p:spTree>
    <p:extLst>
      <p:ext uri="{BB962C8B-B14F-4D97-AF65-F5344CB8AC3E}">
        <p14:creationId xmlns:p14="http://schemas.microsoft.com/office/powerpoint/2010/main" val="3444904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4A9E5-87F9-E511-FB18-D6B02874060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897A2E1-9917-CA54-07CD-C8EA1DE654BC}"/>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E31EB35C-B7B8-F7A2-FA99-96A57D29C53A}"/>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幼儿园课程的价值</a:t>
            </a:r>
            <a:endParaRPr lang="en-US" altLang="zh-CN" sz="2800" dirty="0"/>
          </a:p>
          <a:p>
            <a:r>
              <a:rPr lang="zh-CN" altLang="en-US" sz="2800" dirty="0"/>
              <a:t>（一） 课程价值</a:t>
            </a:r>
            <a:endParaRPr lang="en-US" altLang="zh-CN" sz="2800" dirty="0"/>
          </a:p>
        </p:txBody>
      </p:sp>
      <p:sp>
        <p:nvSpPr>
          <p:cNvPr id="6" name="内容占位符 5">
            <a:extLst>
              <a:ext uri="{FF2B5EF4-FFF2-40B4-BE49-F238E27FC236}">
                <a16:creationId xmlns:a16="http://schemas.microsoft.com/office/drawing/2014/main" id="{EAB56E68-66BA-648F-97B7-C13CBFA4A826}"/>
              </a:ext>
            </a:extLst>
          </p:cNvPr>
          <p:cNvSpPr>
            <a:spLocks noGrp="1"/>
          </p:cNvSpPr>
          <p:nvPr>
            <p:ph idx="1"/>
          </p:nvPr>
        </p:nvSpPr>
        <p:spPr>
          <a:xfrm>
            <a:off x="677334" y="2160589"/>
            <a:ext cx="9013421" cy="4697411"/>
          </a:xfrm>
        </p:spPr>
        <p:txBody>
          <a:bodyPr>
            <a:noAutofit/>
          </a:bodyPr>
          <a:lstStyle/>
          <a:p>
            <a:pPr marL="0" indent="0">
              <a:lnSpc>
                <a:spcPct val="160000"/>
              </a:lnSpc>
              <a:buNone/>
            </a:pPr>
            <a:r>
              <a:rPr lang="zh-CN" altLang="en-US" sz="2000" dirty="0">
                <a:latin typeface="华文中宋" panose="02010600040101010101" pitchFamily="2" charset="-122"/>
                <a:ea typeface="华文中宋" panose="02010600040101010101" pitchFamily="2" charset="-122"/>
              </a:rPr>
              <a:t>       价值是具有特定属性的客体对于主体需要的意义。课程价值是指作为客体的课程与其主体之间的一种特定关系的反映，指课程对个体和社会发展的意义，对个体和社会一定需要的满足。</a:t>
            </a:r>
          </a:p>
          <a:p>
            <a:pPr>
              <a:lnSpc>
                <a:spcPct val="160000"/>
              </a:lnSpc>
            </a:pPr>
            <a:r>
              <a:rPr lang="zh-CN" altLang="en-US" sz="2000" dirty="0">
                <a:latin typeface="华文中宋" panose="02010600040101010101" pitchFamily="2" charset="-122"/>
                <a:ea typeface="华文中宋" panose="02010600040101010101" pitchFamily="2" charset="-122"/>
              </a:rPr>
              <a:t>在进步主义教育家杜威看来，学校课程的价值问题可以由“什么知识最有价值”表现为“什么经验最有价值”，由此，关于课程价值的讨论就表现为“什么学习经验最有价值”。</a:t>
            </a:r>
          </a:p>
        </p:txBody>
      </p:sp>
    </p:spTree>
    <p:extLst>
      <p:ext uri="{BB962C8B-B14F-4D97-AF65-F5344CB8AC3E}">
        <p14:creationId xmlns:p14="http://schemas.microsoft.com/office/powerpoint/2010/main" val="37224675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E8BB16-F20B-2E57-0B3A-A16EA244025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359C103-B7F6-65BD-09F1-9E21A2B36803}"/>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97A1EE08-8B63-CBC2-234F-1CBC0A5652C4}"/>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幼儿园课程的价值</a:t>
            </a:r>
            <a:endParaRPr lang="en-US" altLang="zh-CN" sz="2800" dirty="0"/>
          </a:p>
          <a:p>
            <a:r>
              <a:rPr lang="zh-CN" altLang="en-US" sz="2800" dirty="0"/>
              <a:t>（二） 幼儿园课程的价值</a:t>
            </a:r>
            <a:endParaRPr lang="en-US" altLang="zh-CN" sz="2800" dirty="0"/>
          </a:p>
        </p:txBody>
      </p:sp>
      <p:sp>
        <p:nvSpPr>
          <p:cNvPr id="3" name="内容占位符 2">
            <a:extLst>
              <a:ext uri="{FF2B5EF4-FFF2-40B4-BE49-F238E27FC236}">
                <a16:creationId xmlns:a16="http://schemas.microsoft.com/office/drawing/2014/main" id="{05747741-6D64-9AC6-D3A5-975D09D2C6A0}"/>
              </a:ext>
            </a:extLst>
          </p:cNvPr>
          <p:cNvSpPr>
            <a:spLocks noGrp="1"/>
          </p:cNvSpPr>
          <p:nvPr>
            <p:ph idx="1"/>
          </p:nvPr>
        </p:nvSpPr>
        <p:spPr>
          <a:xfrm>
            <a:off x="677334" y="2224107"/>
            <a:ext cx="8949357" cy="345021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的价值反映了幼儿园课程与各价值主体需要之间的关系，具体是指幼儿园课程对幼儿个体和社会发展需要的满足，体现了幼儿园课程对幼儿个体发展和社会需要满足的意义，分为个体层面和社会层面。由于课程的价值是多元的，在不同时期，依据不同主体的需要，应突出何种价值，需要认真进行选择。幼儿园课程的价值在幼儿园课程发展的不同时期，分别表现为不同的价值观：如以促进儿童素质和能力的全面发展为本位的课程价值观，或以促进儿童知识技能的发展为本位的课程价值观。</a:t>
            </a:r>
          </a:p>
        </p:txBody>
      </p:sp>
    </p:spTree>
    <p:extLst>
      <p:ext uri="{BB962C8B-B14F-4D97-AF65-F5344CB8AC3E}">
        <p14:creationId xmlns:p14="http://schemas.microsoft.com/office/powerpoint/2010/main" val="40305495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77029-377D-7980-E4DC-27893D397BA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B29F6A4-37EC-AA7E-99FD-681E9974A480}"/>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2AE20ED0-FBC7-A36B-426F-0A1AB82BDDE2}"/>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（一） 课程的价值取向</a:t>
            </a:r>
          </a:p>
        </p:txBody>
      </p:sp>
      <p:sp>
        <p:nvSpPr>
          <p:cNvPr id="3" name="内容占位符 2">
            <a:extLst>
              <a:ext uri="{FF2B5EF4-FFF2-40B4-BE49-F238E27FC236}">
                <a16:creationId xmlns:a16="http://schemas.microsoft.com/office/drawing/2014/main" id="{900C09D0-FDFD-7E54-7D50-63678A423D64}"/>
              </a:ext>
            </a:extLst>
          </p:cNvPr>
          <p:cNvSpPr>
            <a:spLocks noGrp="1"/>
          </p:cNvSpPr>
          <p:nvPr>
            <p:ph idx="1"/>
          </p:nvPr>
        </p:nvSpPr>
        <p:spPr>
          <a:xfrm>
            <a:off x="677334" y="2428974"/>
            <a:ext cx="8949357" cy="3819426"/>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人类历史上曾出现过各种形态的课程价值取向，表现为纷繁复杂的课程价值观，其中影响较大的课程价值观有</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社会本位课程价值观、儿童本位课程价值观和知识本位课程价值观</a:t>
            </a:r>
            <a:r>
              <a:rPr lang="zh-CN" altLang="en-US" sz="2000" dirty="0">
                <a:latin typeface="华文中宋" panose="02010600040101010101" pitchFamily="2" charset="-122"/>
                <a:ea typeface="华文中宋" panose="02010600040101010101" pitchFamily="2" charset="-122"/>
              </a:rPr>
              <a:t>。</a:t>
            </a:r>
            <a:r>
              <a:rPr lang="zh-CN" altLang="en-US" sz="2000" b="1" u="sng" dirty="0">
                <a:latin typeface="华文中宋" panose="02010600040101010101" pitchFamily="2" charset="-122"/>
                <a:ea typeface="华文中宋" panose="02010600040101010101" pitchFamily="2" charset="-122"/>
              </a:rPr>
              <a:t>社会本位课程价值观</a:t>
            </a:r>
            <a:r>
              <a:rPr lang="zh-CN" altLang="en-US" sz="2000" dirty="0">
                <a:latin typeface="华文中宋" panose="02010600040101010101" pitchFamily="2" charset="-122"/>
                <a:ea typeface="华文中宋" panose="02010600040101010101" pitchFamily="2" charset="-122"/>
              </a:rPr>
              <a:t>反映了单纯以社会需要为标准来设计课程，是将社会需要作为课程内容选择依据的一种倾向；</a:t>
            </a:r>
            <a:r>
              <a:rPr lang="zh-CN" altLang="en-US" sz="2000" b="1" u="sng" dirty="0">
                <a:latin typeface="华文中宋" panose="02010600040101010101" pitchFamily="2" charset="-122"/>
                <a:ea typeface="华文中宋" panose="02010600040101010101" pitchFamily="2" charset="-122"/>
              </a:rPr>
              <a:t>儿童本位课程价值观</a:t>
            </a:r>
            <a:r>
              <a:rPr lang="zh-CN" altLang="en-US" sz="2000" dirty="0">
                <a:latin typeface="华文中宋" panose="02010600040101010101" pitchFamily="2" charset="-122"/>
                <a:ea typeface="华文中宋" panose="02010600040101010101" pitchFamily="2" charset="-122"/>
              </a:rPr>
              <a:t>反映了把儿童个人发展的需要作为依据来设计课程的一种倾向，课程强调为每个儿童提供有助于其个性发展和健康成长的经验与能力，强调儿童学习的内部动机；</a:t>
            </a:r>
            <a:r>
              <a:rPr lang="zh-CN" altLang="en-US" sz="2000" b="1" u="sng" dirty="0">
                <a:latin typeface="华文中宋" panose="02010600040101010101" pitchFamily="2" charset="-122"/>
                <a:ea typeface="华文中宋" panose="02010600040101010101" pitchFamily="2" charset="-122"/>
              </a:rPr>
              <a:t>知识本位课程价值观</a:t>
            </a:r>
            <a:r>
              <a:rPr lang="zh-CN" altLang="en-US" sz="2000" dirty="0">
                <a:latin typeface="华文中宋" panose="02010600040101010101" pitchFamily="2" charset="-122"/>
                <a:ea typeface="华文中宋" panose="02010600040101010101" pitchFamily="2" charset="-122"/>
              </a:rPr>
              <a:t>则反映了从知识本身的状况和系统性出发来设计课程的取向，要求根据知识的类别和知识之间的内在逻辑线索来组织课程。</a:t>
            </a:r>
          </a:p>
        </p:txBody>
      </p:sp>
    </p:spTree>
    <p:extLst>
      <p:ext uri="{BB962C8B-B14F-4D97-AF65-F5344CB8AC3E}">
        <p14:creationId xmlns:p14="http://schemas.microsoft.com/office/powerpoint/2010/main" val="33261637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7A4D0E-E2B8-8C0E-2BBF-59626E62677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EE79B3C-9977-9D77-D6F4-79831E29C2E7}"/>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B8F7C9F7-4130-D6E7-96B6-97F9DA633C82}"/>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（二） 幼儿园课程的价值取向</a:t>
            </a:r>
          </a:p>
        </p:txBody>
      </p:sp>
      <p:sp>
        <p:nvSpPr>
          <p:cNvPr id="3" name="内容占位符 2">
            <a:extLst>
              <a:ext uri="{FF2B5EF4-FFF2-40B4-BE49-F238E27FC236}">
                <a16:creationId xmlns:a16="http://schemas.microsoft.com/office/drawing/2014/main" id="{5B644961-FF8A-831B-9E34-1C935804C12E}"/>
              </a:ext>
            </a:extLst>
          </p:cNvPr>
          <p:cNvSpPr>
            <a:spLocks noGrp="1"/>
          </p:cNvSpPr>
          <p:nvPr>
            <p:ph idx="1"/>
          </p:nvPr>
        </p:nvSpPr>
        <p:spPr>
          <a:xfrm>
            <a:off x="750824" y="2798190"/>
            <a:ext cx="8949357" cy="278981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的价值取向是幼儿园课程实施主体根据自身的需要，按照当前的认识水平，在一定的哲学思想的支配下，在制定及实施课程方案与计划时对幼儿园课程的属性、功能等所表现出的一种心理倾向和行为趋向。幼儿园课程的价值取向决定了人们对幼儿园课程的基本要素和基本特性的认识，决定了幼儿园课程要素与性质之间表现出的种种差异及课程编制的指导思想。</a:t>
            </a:r>
          </a:p>
        </p:txBody>
      </p:sp>
    </p:spTree>
    <p:extLst>
      <p:ext uri="{BB962C8B-B14F-4D97-AF65-F5344CB8AC3E}">
        <p14:creationId xmlns:p14="http://schemas.microsoft.com/office/powerpoint/2010/main" val="23654692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8D11BD-30B5-DFD6-C6A4-32207B851E8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3C6873C-82B3-2D5E-3145-89AFDA0ACB13}"/>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85616738-C0A8-ABC2-9A48-06CF61CD0BA7}"/>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（二） 幼儿园课程的价值取向</a:t>
            </a:r>
          </a:p>
        </p:txBody>
      </p:sp>
      <p:grpSp>
        <p:nvGrpSpPr>
          <p:cNvPr id="31" name="组合 30">
            <a:extLst>
              <a:ext uri="{FF2B5EF4-FFF2-40B4-BE49-F238E27FC236}">
                <a16:creationId xmlns:a16="http://schemas.microsoft.com/office/drawing/2014/main" id="{8584AA1E-633C-9A5C-E719-C27E08382065}"/>
              </a:ext>
            </a:extLst>
          </p:cNvPr>
          <p:cNvGrpSpPr>
            <a:grpSpLocks noChangeAspect="1"/>
          </p:cNvGrpSpPr>
          <p:nvPr>
            <p:custDataLst>
              <p:tags r:id="rId1"/>
            </p:custDataLst>
          </p:nvPr>
        </p:nvGrpSpPr>
        <p:grpSpPr>
          <a:xfrm rot="16200000">
            <a:off x="3867942" y="1255221"/>
            <a:ext cx="2189360" cy="8695668"/>
            <a:chOff x="1022473" y="2086854"/>
            <a:chExt cx="2189360" cy="2749914"/>
          </a:xfrm>
        </p:grpSpPr>
        <p:grpSp>
          <p:nvGrpSpPr>
            <p:cNvPr id="32" name="组合 31">
              <a:extLst>
                <a:ext uri="{FF2B5EF4-FFF2-40B4-BE49-F238E27FC236}">
                  <a16:creationId xmlns:a16="http://schemas.microsoft.com/office/drawing/2014/main" id="{9F57C53A-5AF7-A6A0-A92C-8F7C94C12ABB}"/>
                </a:ext>
              </a:extLst>
            </p:cNvPr>
            <p:cNvGrpSpPr/>
            <p:nvPr/>
          </p:nvGrpSpPr>
          <p:grpSpPr>
            <a:xfrm>
              <a:off x="1022473" y="2086855"/>
              <a:ext cx="953594" cy="2749913"/>
              <a:chOff x="1022473" y="2086855"/>
              <a:chExt cx="953594" cy="2749913"/>
            </a:xfrm>
          </p:grpSpPr>
          <p:sp>
            <p:nvSpPr>
              <p:cNvPr id="39" name="Title-1">
                <a:extLst>
                  <a:ext uri="{FF2B5EF4-FFF2-40B4-BE49-F238E27FC236}">
                    <a16:creationId xmlns:a16="http://schemas.microsoft.com/office/drawing/2014/main" id="{CDC975A9-1EDC-4582-3107-2A70A5DBE95A}"/>
                  </a:ext>
                </a:extLst>
              </p:cNvPr>
              <p:cNvSpPr/>
              <p:nvPr>
                <p:custDataLst>
                  <p:tags r:id="rId4"/>
                </p:custDataLst>
              </p:nvPr>
            </p:nvSpPr>
            <p:spPr>
              <a:xfrm rot="5400000">
                <a:off x="1197465" y="1911863"/>
                <a:ext cx="603610" cy="9535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latin typeface="+mn-ea"/>
                  </a:rPr>
                  <a:t>“活动</a:t>
                </a:r>
                <a:r>
                  <a:rPr kumimoji="1" lang="en-US" altLang="zh-CN" b="1" dirty="0">
                    <a:latin typeface="+mn-ea"/>
                  </a:rPr>
                  <a:t>—</a:t>
                </a:r>
                <a:r>
                  <a:rPr kumimoji="1" lang="zh-CN" altLang="en-US" b="1" dirty="0">
                    <a:latin typeface="+mn-ea"/>
                  </a:rPr>
                  <a:t>经验”</a:t>
                </a:r>
              </a:p>
            </p:txBody>
          </p:sp>
          <p:sp>
            <p:nvSpPr>
              <p:cNvPr id="40" name="Body-1">
                <a:extLst>
                  <a:ext uri="{FF2B5EF4-FFF2-40B4-BE49-F238E27FC236}">
                    <a16:creationId xmlns:a16="http://schemas.microsoft.com/office/drawing/2014/main" id="{E7576DA1-CD1D-B5C0-8FCB-B2F69BE76C92}"/>
                  </a:ext>
                </a:extLst>
              </p:cNvPr>
              <p:cNvSpPr txBox="1"/>
              <p:nvPr>
                <p:custDataLst>
                  <p:tags r:id="rId5"/>
                </p:custDataLst>
              </p:nvPr>
            </p:nvSpPr>
            <p:spPr>
              <a:xfrm rot="5400000">
                <a:off x="441911" y="3302613"/>
                <a:ext cx="2114717" cy="953594"/>
              </a:xfrm>
              <a:prstGeom prst="rect">
                <a:avLst/>
              </a:prstGeom>
              <a:noFill/>
              <a:ln>
                <a:solidFill>
                  <a:schemeClr val="accent1"/>
                </a:solidFill>
              </a:ln>
            </p:spPr>
            <p:txBody>
              <a:bodyPr wrap="square" rtlCol="0">
                <a:spAutoFit/>
              </a:bodyPr>
              <a:lstStyle/>
              <a:p>
                <a:pPr algn="just">
                  <a:lnSpc>
                    <a:spcPct val="120000"/>
                  </a:lnSpc>
                </a:pPr>
                <a:r>
                  <a:rPr lang="zh-CN" altLang="en-US" sz="1600" dirty="0">
                    <a:latin typeface="华文中宋" panose="02010600040101010101" pitchFamily="2" charset="-122"/>
                    <a:ea typeface="华文中宋" panose="02010600040101010101" pitchFamily="2" charset="-122"/>
                  </a:rPr>
                  <a:t>强调幼儿园课程以儿童通过与环境材料的互动获得的经验为内容，尤其重视儿童通过各种实践操作活动来获得直接的经验，课程价值主要体现为提供儿童发展中所需的丰富而有益的经验。</a:t>
                </a:r>
                <a:endParaRPr kumimoji="0" lang="zh-CN" altLang="en-US" sz="1600"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endParaRPr>
              </a:p>
            </p:txBody>
          </p:sp>
        </p:grpSp>
        <p:grpSp>
          <p:nvGrpSpPr>
            <p:cNvPr id="33" name="组合 32">
              <a:extLst>
                <a:ext uri="{FF2B5EF4-FFF2-40B4-BE49-F238E27FC236}">
                  <a16:creationId xmlns:a16="http://schemas.microsoft.com/office/drawing/2014/main" id="{BB215A33-AA85-C8A2-087B-A40DFC7FC00D}"/>
                </a:ext>
              </a:extLst>
            </p:cNvPr>
            <p:cNvGrpSpPr/>
            <p:nvPr/>
          </p:nvGrpSpPr>
          <p:grpSpPr>
            <a:xfrm>
              <a:off x="2258238" y="2086854"/>
              <a:ext cx="953595" cy="2749914"/>
              <a:chOff x="2258238" y="2086854"/>
              <a:chExt cx="953595" cy="2749914"/>
            </a:xfrm>
          </p:grpSpPr>
          <p:sp>
            <p:nvSpPr>
              <p:cNvPr id="35" name="Title-2">
                <a:extLst>
                  <a:ext uri="{FF2B5EF4-FFF2-40B4-BE49-F238E27FC236}">
                    <a16:creationId xmlns:a16="http://schemas.microsoft.com/office/drawing/2014/main" id="{F797F9CF-EF74-A4A2-310C-BA255420DEF6}"/>
                  </a:ext>
                </a:extLst>
              </p:cNvPr>
              <p:cNvSpPr/>
              <p:nvPr>
                <p:custDataLst>
                  <p:tags r:id="rId2"/>
                </p:custDataLst>
              </p:nvPr>
            </p:nvSpPr>
            <p:spPr>
              <a:xfrm rot="5400000">
                <a:off x="2433229" y="1911863"/>
                <a:ext cx="603611" cy="9535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latin typeface="+mn-ea"/>
                  </a:rPr>
                  <a:t>“知识</a:t>
                </a:r>
                <a:r>
                  <a:rPr kumimoji="1" lang="en-US" altLang="zh-CN" b="1" dirty="0">
                    <a:latin typeface="+mn-ea"/>
                  </a:rPr>
                  <a:t>—</a:t>
                </a:r>
                <a:r>
                  <a:rPr kumimoji="1" lang="zh-CN" altLang="en-US" b="1" dirty="0">
                    <a:latin typeface="+mn-ea"/>
                  </a:rPr>
                  <a:t>学科”</a:t>
                </a:r>
              </a:p>
            </p:txBody>
          </p:sp>
          <p:sp>
            <p:nvSpPr>
              <p:cNvPr id="36" name="Body-2">
                <a:extLst>
                  <a:ext uri="{FF2B5EF4-FFF2-40B4-BE49-F238E27FC236}">
                    <a16:creationId xmlns:a16="http://schemas.microsoft.com/office/drawing/2014/main" id="{CA732844-4E47-22E8-AB00-45BBB4B3935F}"/>
                  </a:ext>
                </a:extLst>
              </p:cNvPr>
              <p:cNvSpPr txBox="1"/>
              <p:nvPr>
                <p:custDataLst>
                  <p:tags r:id="rId3"/>
                </p:custDataLst>
              </p:nvPr>
            </p:nvSpPr>
            <p:spPr>
              <a:xfrm rot="5400000">
                <a:off x="1677677" y="3302613"/>
                <a:ext cx="2114717" cy="953594"/>
              </a:xfrm>
              <a:prstGeom prst="rect">
                <a:avLst/>
              </a:prstGeom>
              <a:noFill/>
              <a:ln>
                <a:solidFill>
                  <a:schemeClr val="accent2"/>
                </a:solidFill>
              </a:ln>
            </p:spPr>
            <p:txBody>
              <a:bodyPr wrap="square" rtlCol="0">
                <a:spAutoFit/>
              </a:bodyPr>
              <a:lstStyle/>
              <a:p>
                <a:pPr algn="just">
                  <a:lnSpc>
                    <a:spcPct val="120000"/>
                  </a:lnSpc>
                </a:pPr>
                <a:r>
                  <a:rPr lang="zh-CN" altLang="en-US" sz="1600" dirty="0">
                    <a:latin typeface="华文中宋" panose="02010600040101010101" pitchFamily="2" charset="-122"/>
                    <a:ea typeface="华文中宋" panose="02010600040101010101" pitchFamily="2" charset="-122"/>
                  </a:rPr>
                  <a:t>以满足社会发展需要为目的，将社会文化知识的传递作为幼儿园课程的首要任务，课程内容主要从学科知识中寻找资源与素材，课程价值主要体现为传递系统的、有内在逻辑的学科知识。</a:t>
                </a:r>
                <a:endParaRPr kumimoji="0" lang="zh-CN" altLang="en-US" sz="1600" i="0" u="none" strike="noStrike" kern="1200" cap="none" spc="0" normalizeH="0" baseline="0" noProof="0" dirty="0">
                  <a:ln>
                    <a:noFill/>
                  </a:ln>
                  <a:effectLst/>
                  <a:uLnTx/>
                  <a:uFillTx/>
                  <a:latin typeface="华文中宋" panose="02010600040101010101" pitchFamily="2" charset="-122"/>
                  <a:ea typeface="华文中宋" panose="02010600040101010101" pitchFamily="2" charset="-122"/>
                </a:endParaRPr>
              </a:p>
            </p:txBody>
          </p:sp>
        </p:grpSp>
      </p:grpSp>
      <p:sp>
        <p:nvSpPr>
          <p:cNvPr id="41" name="内容占位符 2">
            <a:extLst>
              <a:ext uri="{FF2B5EF4-FFF2-40B4-BE49-F238E27FC236}">
                <a16:creationId xmlns:a16="http://schemas.microsoft.com/office/drawing/2014/main" id="{559E999C-3E6D-6FA4-D8E3-2311C7F54B4B}"/>
              </a:ext>
            </a:extLst>
          </p:cNvPr>
          <p:cNvSpPr>
            <a:spLocks noGrp="1"/>
          </p:cNvSpPr>
          <p:nvPr>
            <p:ph idx="1"/>
          </p:nvPr>
        </p:nvSpPr>
        <p:spPr>
          <a:xfrm>
            <a:off x="614790" y="2082566"/>
            <a:ext cx="8695668" cy="2192890"/>
          </a:xfrm>
        </p:spPr>
        <p:txBody>
          <a:bodyPr>
            <a:noAutofit/>
          </a:bodyPr>
          <a:lstStyle/>
          <a:p>
            <a:pPr marL="0" indent="0">
              <a:lnSpc>
                <a:spcPct val="150000"/>
              </a:lnSpc>
              <a:buNone/>
            </a:pPr>
            <a:r>
              <a:rPr lang="zh-CN" altLang="en-US" sz="1600" dirty="0">
                <a:latin typeface="华文中宋" panose="02010600040101010101" pitchFamily="2" charset="-122"/>
                <a:ea typeface="华文中宋" panose="02010600040101010101" pitchFamily="2" charset="-122"/>
              </a:rPr>
              <a:t>      从世界范围来看，</a:t>
            </a: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世纪前的学前教育，由于受福禄贝尔（</a:t>
            </a:r>
            <a:r>
              <a:rPr lang="en-US" altLang="zh-CN" sz="1600" dirty="0" err="1">
                <a:latin typeface="华文中宋" panose="02010600040101010101" pitchFamily="2" charset="-122"/>
                <a:ea typeface="华文中宋" panose="02010600040101010101" pitchFamily="2" charset="-122"/>
              </a:rPr>
              <a:t>F.Frobel</a:t>
            </a:r>
            <a:r>
              <a:rPr lang="zh-CN" altLang="en-US" sz="1600" dirty="0">
                <a:latin typeface="华文中宋" panose="02010600040101010101" pitchFamily="2" charset="-122"/>
                <a:ea typeface="华文中宋" panose="02010600040101010101" pitchFamily="2" charset="-122"/>
              </a:rPr>
              <a:t>）和蒙台梭利（</a:t>
            </a:r>
            <a:r>
              <a:rPr lang="en-US" altLang="zh-CN" sz="1600" dirty="0" err="1">
                <a:latin typeface="华文中宋" panose="02010600040101010101" pitchFamily="2" charset="-122"/>
                <a:ea typeface="华文中宋" panose="02010600040101010101" pitchFamily="2" charset="-122"/>
              </a:rPr>
              <a:t>M.Montessori</a:t>
            </a:r>
            <a:r>
              <a:rPr lang="zh-CN" altLang="en-US" sz="1600" dirty="0">
                <a:latin typeface="华文中宋" panose="02010600040101010101" pitchFamily="2" charset="-122"/>
                <a:ea typeface="华文中宋" panose="02010600040101010101" pitchFamily="2" charset="-122"/>
              </a:rPr>
              <a:t>）等教育家的影响，较关注知识，强调儿童学习阅读、书写和数学技能的“死板的课程”，多进行正式和形式化的教学。后在进步主义教育家杜威的影响下，出现了以儿童为中心的教学方法，这一思潮成为进步主义的教育实践，在</a:t>
            </a: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a:t>
            </a:r>
            <a:r>
              <a:rPr lang="en-US" altLang="zh-CN" sz="1600" dirty="0">
                <a:latin typeface="华文中宋" panose="02010600040101010101" pitchFamily="2" charset="-122"/>
                <a:ea typeface="华文中宋" panose="02010600040101010101" pitchFamily="2" charset="-122"/>
              </a:rPr>
              <a:t>30</a:t>
            </a:r>
            <a:r>
              <a:rPr lang="zh-CN" altLang="en-US" sz="1600" dirty="0">
                <a:latin typeface="华文中宋" panose="02010600040101010101" pitchFamily="2" charset="-122"/>
                <a:ea typeface="华文中宋" panose="02010600040101010101" pitchFamily="2" charset="-122"/>
              </a:rPr>
              <a:t>年代到</a:t>
            </a:r>
            <a:r>
              <a:rPr lang="en-US" altLang="zh-CN" sz="1600" dirty="0">
                <a:latin typeface="华文中宋" panose="02010600040101010101" pitchFamily="2" charset="-122"/>
                <a:ea typeface="华文中宋" panose="02010600040101010101" pitchFamily="2" charset="-122"/>
              </a:rPr>
              <a:t>40</a:t>
            </a:r>
            <a:r>
              <a:rPr lang="zh-CN" altLang="en-US" sz="1600" dirty="0">
                <a:latin typeface="华文中宋" panose="02010600040101010101" pitchFamily="2" charset="-122"/>
                <a:ea typeface="华文中宋" panose="02010600040101010101" pitchFamily="2" charset="-122"/>
              </a:rPr>
              <a:t>年代的公立幼儿学校中越来越盛行。</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      此后，幼儿园课程在价值取向上便形成了两大“阵营”：</a:t>
            </a:r>
          </a:p>
        </p:txBody>
      </p:sp>
    </p:spTree>
    <p:extLst>
      <p:ext uri="{BB962C8B-B14F-4D97-AF65-F5344CB8AC3E}">
        <p14:creationId xmlns:p14="http://schemas.microsoft.com/office/powerpoint/2010/main" val="1449328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44CF92-E7C8-C3F7-0481-249780532CBF}"/>
              </a:ext>
            </a:extLst>
          </p:cNvPr>
          <p:cNvSpPr>
            <a:spLocks noGrp="1"/>
          </p:cNvSpPr>
          <p:nvPr>
            <p:ph type="title"/>
          </p:nvPr>
        </p:nvSpPr>
        <p:spPr/>
        <p:txBody>
          <a:bodyPr/>
          <a:lstStyle/>
          <a:p>
            <a:r>
              <a:rPr lang="zh-CN" altLang="en-US" dirty="0"/>
              <a:t>第一节 幼儿园课程的特点</a:t>
            </a:r>
          </a:p>
        </p:txBody>
      </p:sp>
      <p:sp>
        <p:nvSpPr>
          <p:cNvPr id="4" name="文本框 3">
            <a:extLst>
              <a:ext uri="{FF2B5EF4-FFF2-40B4-BE49-F238E27FC236}">
                <a16:creationId xmlns:a16="http://schemas.microsoft.com/office/drawing/2014/main" id="{2426EEF9-62C7-5C26-B1D3-7C23E69730B7}"/>
              </a:ext>
            </a:extLst>
          </p:cNvPr>
          <p:cNvSpPr txBox="1"/>
          <p:nvPr/>
        </p:nvSpPr>
        <p:spPr>
          <a:xfrm>
            <a:off x="863946" y="1390580"/>
            <a:ext cx="8470974" cy="400110"/>
          </a:xfrm>
          <a:prstGeom prst="rect">
            <a:avLst/>
          </a:prstGeom>
          <a:solidFill>
            <a:schemeClr val="accent1">
              <a:lumMod val="20000"/>
              <a:lumOff val="80000"/>
            </a:schemeClr>
          </a:solidFill>
        </p:spPr>
        <p:txBody>
          <a:bodyPr wrap="square" rtlCol="0">
            <a:spAutoFit/>
          </a:bodyPr>
          <a:lstStyle/>
          <a:p>
            <a:r>
              <a:rPr lang="zh-CN" altLang="en-US" sz="2000" dirty="0">
                <a:latin typeface="华文中宋" panose="02010600040101010101" pitchFamily="2" charset="-122"/>
                <a:ea typeface="华文中宋" panose="02010600040101010101" pitchFamily="2" charset="-122"/>
              </a:rPr>
              <a:t>幼儿园课程与其他各级教育机构相比，其独特性显著表现在以下六个方面。</a:t>
            </a:r>
          </a:p>
        </p:txBody>
      </p:sp>
      <p:grpSp>
        <p:nvGrpSpPr>
          <p:cNvPr id="44" name="组合 43">
            <a:extLst>
              <a:ext uri="{FF2B5EF4-FFF2-40B4-BE49-F238E27FC236}">
                <a16:creationId xmlns:a16="http://schemas.microsoft.com/office/drawing/2014/main" id="{5AD717A9-5324-2D35-DAFD-33AFCFA52F37}"/>
              </a:ext>
            </a:extLst>
          </p:cNvPr>
          <p:cNvGrpSpPr>
            <a:grpSpLocks noChangeAspect="1"/>
          </p:cNvGrpSpPr>
          <p:nvPr>
            <p:custDataLst>
              <p:tags r:id="rId1"/>
            </p:custDataLst>
          </p:nvPr>
        </p:nvGrpSpPr>
        <p:grpSpPr>
          <a:xfrm>
            <a:off x="677336" y="2064937"/>
            <a:ext cx="9084999" cy="3807902"/>
            <a:chOff x="958363" y="1861787"/>
            <a:chExt cx="5032580" cy="3807902"/>
          </a:xfrm>
        </p:grpSpPr>
        <p:grpSp>
          <p:nvGrpSpPr>
            <p:cNvPr id="45" name="组合 44">
              <a:extLst>
                <a:ext uri="{FF2B5EF4-FFF2-40B4-BE49-F238E27FC236}">
                  <a16:creationId xmlns:a16="http://schemas.microsoft.com/office/drawing/2014/main" id="{CB19BEEB-09EC-0142-6FFA-864A574CBFEB}"/>
                </a:ext>
              </a:extLst>
            </p:cNvPr>
            <p:cNvGrpSpPr/>
            <p:nvPr/>
          </p:nvGrpSpPr>
          <p:grpSpPr>
            <a:xfrm>
              <a:off x="958363" y="1861787"/>
              <a:ext cx="1550134" cy="3540826"/>
              <a:chOff x="958363" y="1861787"/>
              <a:chExt cx="1550134" cy="3540826"/>
            </a:xfrm>
          </p:grpSpPr>
          <p:sp>
            <p:nvSpPr>
              <p:cNvPr id="58" name="1">
                <a:extLst>
                  <a:ext uri="{FF2B5EF4-FFF2-40B4-BE49-F238E27FC236}">
                    <a16:creationId xmlns:a16="http://schemas.microsoft.com/office/drawing/2014/main" id="{DC5E70BB-FDB0-4CE4-C0D8-5DD1BE796F88}"/>
                  </a:ext>
                </a:extLst>
              </p:cNvPr>
              <p:cNvSpPr/>
              <p:nvPr>
                <p:custDataLst>
                  <p:tags r:id="rId8"/>
                </p:custDataLst>
              </p:nvPr>
            </p:nvSpPr>
            <p:spPr>
              <a:xfrm>
                <a:off x="958363"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59" name="Title-1">
                <a:extLst>
                  <a:ext uri="{FF2B5EF4-FFF2-40B4-BE49-F238E27FC236}">
                    <a16:creationId xmlns:a16="http://schemas.microsoft.com/office/drawing/2014/main" id="{5A666079-23A2-073D-1A32-8F67BD375E15}"/>
                  </a:ext>
                </a:extLst>
              </p:cNvPr>
              <p:cNvSpPr/>
              <p:nvPr>
                <p:custDataLst>
                  <p:tags r:id="rId9"/>
                </p:custDataLst>
              </p:nvPr>
            </p:nvSpPr>
            <p:spPr>
              <a:xfrm>
                <a:off x="958363" y="1861787"/>
                <a:ext cx="1543862" cy="369332"/>
              </a:xfrm>
              <a:prstGeom prst="roundRect">
                <a:avLst>
                  <a:gd name="adj" fmla="val 0"/>
                </a:avLst>
              </a:prstGeom>
              <a:solidFill>
                <a:schemeClr val="accent1"/>
              </a:solidFill>
              <a:ln w="12700" cap="rnd">
                <a:noFill/>
                <a:prstDash val="solid"/>
                <a:round/>
                <a:headEnd/>
                <a:tailEnd/>
              </a:ln>
              <a:effectLst>
                <a:outerShdw blurRad="254000" dist="127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四、启蒙性</a:t>
                </a:r>
              </a:p>
            </p:txBody>
          </p:sp>
          <p:sp>
            <p:nvSpPr>
              <p:cNvPr id="60" name="Body-1">
                <a:extLst>
                  <a:ext uri="{FF2B5EF4-FFF2-40B4-BE49-F238E27FC236}">
                    <a16:creationId xmlns:a16="http://schemas.microsoft.com/office/drawing/2014/main" id="{BDB50757-9F66-FB3C-25DD-275BB88FFFE1}"/>
                  </a:ext>
                </a:extLst>
              </p:cNvPr>
              <p:cNvSpPr/>
              <p:nvPr>
                <p:custDataLst>
                  <p:tags r:id="rId10"/>
                </p:custDataLst>
              </p:nvPr>
            </p:nvSpPr>
            <p:spPr>
              <a:xfrm flipH="1">
                <a:off x="964634" y="2720035"/>
                <a:ext cx="1543863" cy="2305568"/>
              </a:xfrm>
              <a:prstGeom prst="rect">
                <a:avLst/>
              </a:prstGeom>
              <a:ln>
                <a:noFill/>
              </a:ln>
            </p:spPr>
            <p:txBody>
              <a:bodyPr wrap="square" lIns="91440" tIns="45720" rIns="91440" bIns="45720" anchor="t">
                <a:spAutoFit/>
              </a:bodyPr>
              <a:lstStyle/>
              <a:p>
                <a:pPr>
                  <a:lnSpc>
                    <a:spcPct val="130000"/>
                  </a:lnSpc>
                </a:pPr>
                <a:r>
                  <a:rPr lang="zh-CN" altLang="en-US" sz="1400" dirty="0">
                    <a:latin typeface="华文中宋" panose="02010600040101010101" pitchFamily="2" charset="-122"/>
                    <a:ea typeface="华文中宋" panose="02010600040101010101" pitchFamily="2" charset="-122"/>
                  </a:rPr>
                  <a:t>      学前教育已纳入我国的学制，作为学校教育制度的起始阶段，课程必须具有启蒙性的特点。启蒙，即使幼儿获得入门的、基本的、有益于后继发展的知识经验。</a:t>
                </a:r>
                <a:endParaRPr lang="en-US" altLang="zh-CN" sz="1400" dirty="0">
                  <a:latin typeface="华文中宋" panose="02010600040101010101" pitchFamily="2" charset="-122"/>
                  <a:ea typeface="华文中宋" panose="02010600040101010101" pitchFamily="2" charset="-122"/>
                </a:endParaRPr>
              </a:p>
              <a:p>
                <a:pPr>
                  <a:lnSpc>
                    <a:spcPct val="130000"/>
                  </a:lnSpc>
                </a:pPr>
                <a:r>
                  <a:rPr lang="zh-CN" altLang="en-US" sz="1400" dirty="0">
                    <a:latin typeface="华文中宋" panose="02010600040101010101" pitchFamily="2" charset="-122"/>
                    <a:ea typeface="华文中宋" panose="02010600040101010101" pitchFamily="2" charset="-122"/>
                  </a:rPr>
                  <a:t>      幼儿园课程具有启蒙性的特点，在做到广泛性的基础上，重在浅显，重在保基本。</a:t>
                </a:r>
              </a:p>
            </p:txBody>
          </p:sp>
        </p:grpSp>
        <p:grpSp>
          <p:nvGrpSpPr>
            <p:cNvPr id="46" name="组合 45">
              <a:extLst>
                <a:ext uri="{FF2B5EF4-FFF2-40B4-BE49-F238E27FC236}">
                  <a16:creationId xmlns:a16="http://schemas.microsoft.com/office/drawing/2014/main" id="{46BF8784-6C69-BBB4-2C5C-2FFA242C103E}"/>
                </a:ext>
              </a:extLst>
            </p:cNvPr>
            <p:cNvGrpSpPr/>
            <p:nvPr/>
          </p:nvGrpSpPr>
          <p:grpSpPr>
            <a:xfrm>
              <a:off x="2702105" y="1861787"/>
              <a:ext cx="1550135" cy="3807902"/>
              <a:chOff x="2702105" y="1861787"/>
              <a:chExt cx="1550135" cy="3807902"/>
            </a:xfrm>
          </p:grpSpPr>
          <p:sp>
            <p:nvSpPr>
              <p:cNvPr id="53" name="2">
                <a:extLst>
                  <a:ext uri="{FF2B5EF4-FFF2-40B4-BE49-F238E27FC236}">
                    <a16:creationId xmlns:a16="http://schemas.microsoft.com/office/drawing/2014/main" id="{A878241D-9E02-0090-1150-5A04B4FB408C}"/>
                  </a:ext>
                </a:extLst>
              </p:cNvPr>
              <p:cNvSpPr/>
              <p:nvPr>
                <p:custDataLst>
                  <p:tags r:id="rId5"/>
                </p:custDataLst>
              </p:nvPr>
            </p:nvSpPr>
            <p:spPr>
              <a:xfrm>
                <a:off x="2702105"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latin typeface="+mn-ea"/>
                </a:endParaRPr>
              </a:p>
            </p:txBody>
          </p:sp>
          <p:sp>
            <p:nvSpPr>
              <p:cNvPr id="54" name="Title-2">
                <a:extLst>
                  <a:ext uri="{FF2B5EF4-FFF2-40B4-BE49-F238E27FC236}">
                    <a16:creationId xmlns:a16="http://schemas.microsoft.com/office/drawing/2014/main" id="{4B3F0DC9-B83B-2F05-51DE-C8D525C7F25A}"/>
                  </a:ext>
                </a:extLst>
              </p:cNvPr>
              <p:cNvSpPr/>
              <p:nvPr>
                <p:custDataLst>
                  <p:tags r:id="rId6"/>
                </p:custDataLst>
              </p:nvPr>
            </p:nvSpPr>
            <p:spPr>
              <a:xfrm>
                <a:off x="2702105" y="1861787"/>
                <a:ext cx="1543862" cy="369332"/>
              </a:xfrm>
              <a:prstGeom prst="roundRect">
                <a:avLst>
                  <a:gd name="adj" fmla="val 0"/>
                </a:avLst>
              </a:prstGeom>
              <a:solidFill>
                <a:schemeClr val="accent2"/>
              </a:solidFill>
              <a:ln w="12700" cap="rnd">
                <a:noFill/>
                <a:prstDash val="solid"/>
                <a:round/>
                <a:headEnd/>
                <a:tailE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五、实践性</a:t>
                </a:r>
              </a:p>
            </p:txBody>
          </p:sp>
          <p:sp>
            <p:nvSpPr>
              <p:cNvPr id="55" name="Body-2">
                <a:extLst>
                  <a:ext uri="{FF2B5EF4-FFF2-40B4-BE49-F238E27FC236}">
                    <a16:creationId xmlns:a16="http://schemas.microsoft.com/office/drawing/2014/main" id="{12DBF6D9-EFCD-DC68-7608-0FED6C04E25D}"/>
                  </a:ext>
                </a:extLst>
              </p:cNvPr>
              <p:cNvSpPr/>
              <p:nvPr>
                <p:custDataLst>
                  <p:tags r:id="rId7"/>
                </p:custDataLst>
              </p:nvPr>
            </p:nvSpPr>
            <p:spPr>
              <a:xfrm flipH="1">
                <a:off x="2708377" y="2720035"/>
                <a:ext cx="1543863" cy="2949654"/>
              </a:xfrm>
              <a:prstGeom prst="rect">
                <a:avLst/>
              </a:prstGeom>
              <a:ln>
                <a:noFill/>
              </a:ln>
            </p:spPr>
            <p:txBody>
              <a:bodyPr wrap="square" lIns="91440" tIns="45720" rIns="91440" bIns="45720" anchor="t">
                <a:spAutoFit/>
              </a:bodyPr>
              <a:lstStyle/>
              <a:p>
                <a:pPr>
                  <a:lnSpc>
                    <a:spcPct val="130000"/>
                  </a:lnSpc>
                </a:pPr>
                <a:r>
                  <a:rPr lang="zh-CN" altLang="en-US" sz="1200" dirty="0">
                    <a:latin typeface="华文中宋" panose="02010600040101010101" pitchFamily="2" charset="-122"/>
                    <a:ea typeface="华文中宋" panose="02010600040101010101" pitchFamily="2" charset="-122"/>
                  </a:rPr>
                  <a:t>      幼儿以具体形象思维为主，其学习是直觉型而非分析型的，感官是幼儿接触和了解世界的重要途径。</a:t>
                </a:r>
                <a:endParaRPr lang="en-US" altLang="zh-CN" sz="1200" dirty="0">
                  <a:latin typeface="华文中宋" panose="02010600040101010101" pitchFamily="2" charset="-122"/>
                  <a:ea typeface="华文中宋" panose="02010600040101010101" pitchFamily="2" charset="-122"/>
                </a:endParaRPr>
              </a:p>
              <a:p>
                <a:pPr>
                  <a:lnSpc>
                    <a:spcPct val="130000"/>
                  </a:lnSpc>
                </a:pPr>
                <a:r>
                  <a:rPr lang="zh-CN" altLang="en-US" sz="1200" dirty="0">
                    <a:latin typeface="华文中宋" panose="02010600040101010101" pitchFamily="2" charset="-122"/>
                    <a:ea typeface="华文中宋" panose="02010600040101010101" pitchFamily="2" charset="-122"/>
                  </a:rPr>
                  <a:t>      幼儿园的课程实施要能够尊重幼儿直觉型学习的特点，让幼儿充分运用感官，多通过动手操作和探究活动，建构和积累起自身的直接经验与知识。</a:t>
                </a:r>
                <a:endParaRPr lang="en-US" altLang="zh-CN" sz="1200" dirty="0">
                  <a:latin typeface="华文中宋" panose="02010600040101010101" pitchFamily="2" charset="-122"/>
                  <a:ea typeface="华文中宋" panose="02010600040101010101" pitchFamily="2" charset="-122"/>
                </a:endParaRPr>
              </a:p>
              <a:p>
                <a:pPr>
                  <a:lnSpc>
                    <a:spcPct val="130000"/>
                  </a:lnSpc>
                </a:pPr>
                <a:r>
                  <a:rPr lang="zh-CN" altLang="en-US" sz="1200" dirty="0">
                    <a:latin typeface="华文中宋" panose="02010600040101010101" pitchFamily="2" charset="-122"/>
                    <a:ea typeface="华文中宋" panose="02010600040101010101" pitchFamily="2" charset="-122"/>
                  </a:rPr>
                  <a:t>      幼儿园课程在实施上具有实践性的特点，注重幼儿的直接感知、实际操作和亲身体验。</a:t>
                </a:r>
              </a:p>
              <a:p>
                <a:pPr>
                  <a:lnSpc>
                    <a:spcPct val="130000"/>
                  </a:lnSpc>
                </a:pPr>
                <a:endParaRPr lang="zh-CN" altLang="en-US" sz="1200" dirty="0">
                  <a:latin typeface="华文中宋" panose="02010600040101010101" pitchFamily="2" charset="-122"/>
                  <a:ea typeface="华文中宋" panose="02010600040101010101" pitchFamily="2" charset="-122"/>
                </a:endParaRPr>
              </a:p>
              <a:p>
                <a:pPr>
                  <a:lnSpc>
                    <a:spcPct val="130000"/>
                  </a:lnSpc>
                </a:pPr>
                <a:endParaRPr lang="zh-CN" altLang="en-US" sz="1200" dirty="0">
                  <a:latin typeface="华文中宋" panose="02010600040101010101" pitchFamily="2" charset="-122"/>
                  <a:ea typeface="华文中宋" panose="02010600040101010101" pitchFamily="2" charset="-122"/>
                </a:endParaRPr>
              </a:p>
            </p:txBody>
          </p:sp>
        </p:grpSp>
        <p:grpSp>
          <p:nvGrpSpPr>
            <p:cNvPr id="47" name="组合 46">
              <a:extLst>
                <a:ext uri="{FF2B5EF4-FFF2-40B4-BE49-F238E27FC236}">
                  <a16:creationId xmlns:a16="http://schemas.microsoft.com/office/drawing/2014/main" id="{ACB46B4C-CEE2-6E88-3D58-07B8492BE65F}"/>
                </a:ext>
              </a:extLst>
            </p:cNvPr>
            <p:cNvGrpSpPr/>
            <p:nvPr/>
          </p:nvGrpSpPr>
          <p:grpSpPr>
            <a:xfrm>
              <a:off x="4439575" y="1861787"/>
              <a:ext cx="1551368" cy="3569642"/>
              <a:chOff x="4439575" y="1861787"/>
              <a:chExt cx="1551368" cy="3569642"/>
            </a:xfrm>
          </p:grpSpPr>
          <p:sp>
            <p:nvSpPr>
              <p:cNvPr id="48" name="3">
                <a:extLst>
                  <a:ext uri="{FF2B5EF4-FFF2-40B4-BE49-F238E27FC236}">
                    <a16:creationId xmlns:a16="http://schemas.microsoft.com/office/drawing/2014/main" id="{9F5017AA-D7AA-AB92-DCE4-B93A43D967F1}"/>
                  </a:ext>
                </a:extLst>
              </p:cNvPr>
              <p:cNvSpPr/>
              <p:nvPr>
                <p:custDataLst>
                  <p:tags r:id="rId2"/>
                </p:custDataLst>
              </p:nvPr>
            </p:nvSpPr>
            <p:spPr>
              <a:xfrm>
                <a:off x="4447081" y="2510591"/>
                <a:ext cx="1543862" cy="2892022"/>
              </a:xfrm>
              <a:prstGeom prst="roundRect">
                <a:avLst>
                  <a:gd name="adj" fmla="val 0"/>
                </a:avLst>
              </a:prstGeom>
              <a:solidFill>
                <a:schemeClr val="tx1">
                  <a:lumMod val="25000"/>
                  <a:lumOff val="75000"/>
                  <a:alpha val="2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latin typeface="+mn-ea"/>
                </a:endParaRPr>
              </a:p>
            </p:txBody>
          </p:sp>
          <p:sp>
            <p:nvSpPr>
              <p:cNvPr id="49" name="Title-3">
                <a:extLst>
                  <a:ext uri="{FF2B5EF4-FFF2-40B4-BE49-F238E27FC236}">
                    <a16:creationId xmlns:a16="http://schemas.microsoft.com/office/drawing/2014/main" id="{4820E307-6460-8503-DE7C-06CA78A624E4}"/>
                  </a:ext>
                </a:extLst>
              </p:cNvPr>
              <p:cNvSpPr/>
              <p:nvPr>
                <p:custDataLst>
                  <p:tags r:id="rId3"/>
                </p:custDataLst>
              </p:nvPr>
            </p:nvSpPr>
            <p:spPr>
              <a:xfrm>
                <a:off x="4447081" y="1861787"/>
                <a:ext cx="1543862" cy="369332"/>
              </a:xfrm>
              <a:prstGeom prst="roundRect">
                <a:avLst>
                  <a:gd name="adj" fmla="val 0"/>
                </a:avLst>
              </a:prstGeom>
              <a:solidFill>
                <a:schemeClr val="accent3"/>
              </a:solidFill>
              <a:ln w="12700" cap="rnd">
                <a:noFill/>
                <a:prstDash val="solid"/>
                <a:round/>
                <a:headEnd/>
                <a:tailE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r>
                  <a:rPr lang="zh-CN" altLang="en-US" b="1" dirty="0">
                    <a:solidFill>
                      <a:schemeClr val="bg1"/>
                    </a:solidFill>
                    <a:latin typeface="华文中宋" panose="02010600040101010101" pitchFamily="2" charset="-122"/>
                    <a:ea typeface="华文中宋" panose="02010600040101010101" pitchFamily="2" charset="-122"/>
                  </a:rPr>
                  <a:t>六、趣味性</a:t>
                </a:r>
              </a:p>
            </p:txBody>
          </p:sp>
          <p:sp>
            <p:nvSpPr>
              <p:cNvPr id="50" name="Body-3">
                <a:extLst>
                  <a:ext uri="{FF2B5EF4-FFF2-40B4-BE49-F238E27FC236}">
                    <a16:creationId xmlns:a16="http://schemas.microsoft.com/office/drawing/2014/main" id="{B322AD5A-7B8F-6E1C-B6DA-B6F904B7877D}"/>
                  </a:ext>
                </a:extLst>
              </p:cNvPr>
              <p:cNvSpPr/>
              <p:nvPr>
                <p:custDataLst>
                  <p:tags r:id="rId4"/>
                </p:custDataLst>
              </p:nvPr>
            </p:nvSpPr>
            <p:spPr>
              <a:xfrm flipH="1">
                <a:off x="4439575" y="2481775"/>
                <a:ext cx="1543863" cy="2949654"/>
              </a:xfrm>
              <a:prstGeom prst="rect">
                <a:avLst/>
              </a:prstGeom>
              <a:ln>
                <a:noFill/>
              </a:ln>
            </p:spPr>
            <p:txBody>
              <a:bodyPr wrap="square" lIns="91440" tIns="45720" rIns="91440" bIns="45720" anchor="t">
                <a:spAutoFit/>
              </a:bodyPr>
              <a:lstStyle/>
              <a:p>
                <a:pPr>
                  <a:lnSpc>
                    <a:spcPct val="130000"/>
                  </a:lnSpc>
                </a:pPr>
                <a:r>
                  <a:rPr lang="zh-CN" altLang="en-US" sz="1200" dirty="0">
                    <a:latin typeface="华文中宋" panose="02010600040101010101" pitchFamily="2" charset="-122"/>
                    <a:ea typeface="华文中宋" panose="02010600040101010101" pitchFamily="2" charset="-122"/>
                  </a:rPr>
                  <a:t>      爱玩、爱游戏是幼儿的天性，在游戏时，幼儿的观察、注意、记忆、思维、想象、创造等心理活动状态都十分积极活跃，活动更主动，可获得良好的学习效果和愉悦的体验。游戏是符合幼儿身心发展水平的快乐自主的活动，也是幼儿的基本活动。幼儿通过游戏可以不断地学习和积累经验，建构对世界的理解与认识，因此，“玩中学”是幼儿最主要的学习方式，趣味性也成为幼儿园课程的重要特点之一，主要表现在幼儿园课程内容和实施方面。</a:t>
                </a:r>
              </a:p>
            </p:txBody>
          </p:sp>
        </p:grpSp>
      </p:grpSp>
    </p:spTree>
    <p:extLst>
      <p:ext uri="{BB962C8B-B14F-4D97-AF65-F5344CB8AC3E}">
        <p14:creationId xmlns:p14="http://schemas.microsoft.com/office/powerpoint/2010/main" val="27438202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3B356-882F-3009-86AD-3099BCDD3AB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0CBA588-4B98-0F73-D0EA-48A098304C31}"/>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5E49F7E1-3472-9548-4399-1634B30F13E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（二） 幼儿园课程的价值取向</a:t>
            </a:r>
          </a:p>
        </p:txBody>
      </p:sp>
      <p:sp>
        <p:nvSpPr>
          <p:cNvPr id="3" name="内容占位符 2">
            <a:extLst>
              <a:ext uri="{FF2B5EF4-FFF2-40B4-BE49-F238E27FC236}">
                <a16:creationId xmlns:a16="http://schemas.microsoft.com/office/drawing/2014/main" id="{DDFAC22B-5FE7-D6F3-7CFB-1F765BD551AE}"/>
              </a:ext>
            </a:extLst>
          </p:cNvPr>
          <p:cNvSpPr>
            <a:spLocks noGrp="1"/>
          </p:cNvSpPr>
          <p:nvPr>
            <p:ph idx="1"/>
          </p:nvPr>
        </p:nvSpPr>
        <p:spPr>
          <a:xfrm>
            <a:off x="1" y="2370351"/>
            <a:ext cx="12192000" cy="4487649"/>
          </a:xfrm>
          <a:solidFill>
            <a:schemeClr val="bg1">
              <a:alpha val="40000"/>
            </a:schemeClr>
          </a:solidFill>
        </p:spPr>
        <p:txBody>
          <a:bodyPr>
            <a:noAutofit/>
          </a:bodyPr>
          <a:lstStyle/>
          <a:p>
            <a:pPr marL="0" indent="0">
              <a:lnSpc>
                <a:spcPct val="150000"/>
              </a:lnSpc>
              <a:buNone/>
            </a:pPr>
            <a:r>
              <a:rPr lang="zh-CN" altLang="en-US" sz="1600" dirty="0">
                <a:latin typeface="华文中宋" panose="02010600040101010101" pitchFamily="2" charset="-122"/>
                <a:ea typeface="华文中宋" panose="02010600040101010101" pitchFamily="2" charset="-122"/>
              </a:rPr>
              <a:t>      我国幼儿园课程的价值取向随着不同时代对幼儿园课程的认识、幼儿园课程定义的演变而发生嬗变。</a:t>
            </a:r>
            <a:endParaRPr lang="en-US" altLang="zh-CN" sz="1600" dirty="0">
              <a:latin typeface="华文中宋" panose="02010600040101010101" pitchFamily="2" charset="-122"/>
              <a:ea typeface="华文中宋" panose="02010600040101010101" pitchFamily="2" charset="-122"/>
            </a:endParaRPr>
          </a:p>
          <a:p>
            <a:pPr>
              <a:lnSpc>
                <a:spcPct val="150000"/>
              </a:lnSpc>
            </a:pP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世纪二三十年代，幼儿园课程被看作教育活动，为促进儿童身心发展而以儿童为主体提供各类丰富多彩的活动，幼儿园课程价值取向较多表现为儿童本位课程价值观。</a:t>
            </a:r>
            <a:endParaRPr lang="en-US" altLang="zh-CN" sz="1600" dirty="0">
              <a:latin typeface="华文中宋" panose="02010600040101010101" pitchFamily="2" charset="-122"/>
              <a:ea typeface="华文中宋" panose="02010600040101010101" pitchFamily="2" charset="-122"/>
            </a:endParaRPr>
          </a:p>
          <a:p>
            <a:pPr>
              <a:lnSpc>
                <a:spcPct val="150000"/>
              </a:lnSpc>
            </a:pP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世纪五六十年代，在“幼儿园课程即教学科目”定义的影响下，幼儿园课程价值取向主要倾向于知识本位，幼儿园课程强调提供系统的、具有逻辑性的各类学科知识。</a:t>
            </a:r>
            <a:endParaRPr lang="en-US" altLang="zh-CN" sz="1600" dirty="0">
              <a:latin typeface="华文中宋" panose="02010600040101010101" pitchFamily="2" charset="-122"/>
              <a:ea typeface="华文中宋" panose="02010600040101010101" pitchFamily="2" charset="-122"/>
            </a:endParaRPr>
          </a:p>
          <a:p>
            <a:pPr>
              <a:lnSpc>
                <a:spcPct val="150000"/>
              </a:lnSpc>
            </a:pPr>
            <a:r>
              <a:rPr lang="zh-CN" altLang="en-US" sz="1600" dirty="0">
                <a:latin typeface="华文中宋" panose="02010600040101010101" pitchFamily="2" charset="-122"/>
                <a:ea typeface="华文中宋" panose="02010600040101010101" pitchFamily="2" charset="-122"/>
              </a:rPr>
              <a:t>到了</a:t>
            </a: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a:t>
            </a:r>
            <a:r>
              <a:rPr lang="en-US" altLang="zh-CN" sz="1600" dirty="0">
                <a:latin typeface="华文中宋" panose="02010600040101010101" pitchFamily="2" charset="-122"/>
                <a:ea typeface="华文中宋" panose="02010600040101010101" pitchFamily="2" charset="-122"/>
              </a:rPr>
              <a:t>80</a:t>
            </a:r>
            <a:r>
              <a:rPr lang="zh-CN" altLang="en-US" sz="1600" dirty="0">
                <a:latin typeface="华文中宋" panose="02010600040101010101" pitchFamily="2" charset="-122"/>
                <a:ea typeface="华文中宋" panose="02010600040101010101" pitchFamily="2" charset="-122"/>
              </a:rPr>
              <a:t>年代末，随着“幼儿园课程即教育活动”和“幼儿园课程即学习经验”课程定义的影响的扩大，幼儿园课程价值取向主要表现为提供丰富的教育活动，促进幼儿主动建构经验、获得发展，即“幼儿发展价值成为学前课程价值的核心”，幼儿园课程价值取向较侧重儿童本位。</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      由此，我国幼儿园课程发展进程中的课程价值观曾存在着典型的价值冲突，突出表现为以促进幼儿基本素质和能力发展为目的的儿童本位的课程价值取向与以幼儿知识和技能掌握为目的的知识本位的课程价值取向之间的冲突。</a:t>
            </a:r>
          </a:p>
        </p:txBody>
      </p:sp>
    </p:spTree>
    <p:extLst>
      <p:ext uri="{BB962C8B-B14F-4D97-AF65-F5344CB8AC3E}">
        <p14:creationId xmlns:p14="http://schemas.microsoft.com/office/powerpoint/2010/main" val="8174971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66195-B376-A620-89CF-695DCD87628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A764391-B2EA-C403-728A-795C1B529DD8}"/>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66E132B5-D1D7-15CA-476B-F574DFDD0226}"/>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（二） 幼儿园课程的价值取向</a:t>
            </a:r>
          </a:p>
        </p:txBody>
      </p:sp>
      <p:sp>
        <p:nvSpPr>
          <p:cNvPr id="3" name="内容占位符 2">
            <a:extLst>
              <a:ext uri="{FF2B5EF4-FFF2-40B4-BE49-F238E27FC236}">
                <a16:creationId xmlns:a16="http://schemas.microsoft.com/office/drawing/2014/main" id="{8F2D2B76-C6B7-97CF-0361-40B87AA95B71}"/>
              </a:ext>
            </a:extLst>
          </p:cNvPr>
          <p:cNvSpPr>
            <a:spLocks noGrp="1"/>
          </p:cNvSpPr>
          <p:nvPr>
            <p:ph idx="1"/>
          </p:nvPr>
        </p:nvSpPr>
        <p:spPr>
          <a:xfrm>
            <a:off x="243434" y="2272257"/>
            <a:ext cx="5780015" cy="4256952"/>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从理论阐述的角度出发，我们认为我国有两种截然不同的幼儿园课程价值取向：</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一种是儿童本位的，即把追求幼儿基本素质和能力发展作为课程的基本价值取向，是一种强调“人的价值”的幼儿园课程价值观；</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另一种是知识本位的，即把追求幼儿知识和技能的获得作为课程的基本价值取向，是一种强调“社会价值”的幼儿园课程价值观。</a:t>
            </a:r>
          </a:p>
        </p:txBody>
      </p:sp>
      <p:pic>
        <p:nvPicPr>
          <p:cNvPr id="6" name="图片 5">
            <a:extLst>
              <a:ext uri="{FF2B5EF4-FFF2-40B4-BE49-F238E27FC236}">
                <a16:creationId xmlns:a16="http://schemas.microsoft.com/office/drawing/2014/main" id="{0E75A187-F937-2F60-4FDB-8119B27D1141}"/>
              </a:ext>
            </a:extLst>
          </p:cNvPr>
          <p:cNvPicPr>
            <a:picLocks noChangeAspect="1"/>
          </p:cNvPicPr>
          <p:nvPr/>
        </p:nvPicPr>
        <p:blipFill>
          <a:blip r:embed="rId2"/>
          <a:stretch>
            <a:fillRect/>
          </a:stretch>
        </p:blipFill>
        <p:spPr>
          <a:xfrm>
            <a:off x="5739466" y="2884507"/>
            <a:ext cx="3825269" cy="2234485"/>
          </a:xfrm>
          <a:prstGeom prst="rect">
            <a:avLst/>
          </a:prstGeom>
        </p:spPr>
      </p:pic>
    </p:spTree>
    <p:extLst>
      <p:ext uri="{BB962C8B-B14F-4D97-AF65-F5344CB8AC3E}">
        <p14:creationId xmlns:p14="http://schemas.microsoft.com/office/powerpoint/2010/main" val="4348409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2D9DAE-3A9D-A577-6D6B-F75F818B96D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66F40B5-F20D-2C8E-7996-C36C7E26AF37}"/>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3E73F40F-B206-3099-863A-4E27C48E1A3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幼儿园课程的价值取向</a:t>
            </a:r>
          </a:p>
          <a:p>
            <a:r>
              <a:rPr lang="zh-CN" altLang="en-US" sz="2800" dirty="0"/>
              <a:t>（二） 幼儿园课程的价值取向</a:t>
            </a:r>
          </a:p>
        </p:txBody>
      </p:sp>
      <p:sp>
        <p:nvSpPr>
          <p:cNvPr id="3" name="内容占位符 2">
            <a:extLst>
              <a:ext uri="{FF2B5EF4-FFF2-40B4-BE49-F238E27FC236}">
                <a16:creationId xmlns:a16="http://schemas.microsoft.com/office/drawing/2014/main" id="{6FBDCA18-3DCE-23C0-AB89-56B1E3F50607}"/>
              </a:ext>
            </a:extLst>
          </p:cNvPr>
          <p:cNvSpPr>
            <a:spLocks noGrp="1"/>
          </p:cNvSpPr>
          <p:nvPr>
            <p:ph idx="1"/>
          </p:nvPr>
        </p:nvSpPr>
        <p:spPr>
          <a:xfrm>
            <a:off x="243434" y="2272257"/>
            <a:ext cx="9943992" cy="4256952"/>
          </a:xfrm>
        </p:spPr>
        <p:txBody>
          <a:bodyPr>
            <a:noAutofit/>
          </a:bodyPr>
          <a:lstStyle/>
          <a:p>
            <a:pPr marL="0" indent="0">
              <a:lnSpc>
                <a:spcPct val="150000"/>
              </a:lnSpc>
              <a:buNone/>
            </a:pPr>
            <a:r>
              <a:rPr lang="zh-CN" altLang="en-US" sz="1600" dirty="0">
                <a:latin typeface="华文中宋" panose="02010600040101010101" pitchFamily="2" charset="-122"/>
                <a:ea typeface="华文中宋" panose="02010600040101010101" pitchFamily="2" charset="-122"/>
              </a:rPr>
              <a:t>      以上为了理论阐述的需要，将幼儿园课程价值取向置于两个极端，具有绝对性。但在幼儿园课程的发展历程和实践活动中，并不会采用非此即彼的二元论思维方式，也不可能完全做到择其一元而拒绝另一元，因此幼儿园课程价值取向往往表现出相对性的特点，形成从知识本位到儿童本位的连续体，课程价值取向在连续体上偏移，从而实现有主有从的综合。</a:t>
            </a:r>
            <a:endParaRPr lang="en-US" altLang="zh-CN" sz="1600" dirty="0">
              <a:latin typeface="华文中宋" panose="02010600040101010101" pitchFamily="2" charset="-122"/>
              <a:ea typeface="华文中宋" panose="02010600040101010101" pitchFamily="2" charset="-122"/>
            </a:endParaRPr>
          </a:p>
          <a:p>
            <a:pPr marL="0" indent="0">
              <a:lnSpc>
                <a:spcPct val="150000"/>
              </a:lnSpc>
              <a:buNone/>
            </a:pPr>
            <a:r>
              <a:rPr lang="zh-CN" altLang="en-US" sz="1600" dirty="0">
                <a:latin typeface="华文中宋" panose="02010600040101010101" pitchFamily="2" charset="-122"/>
                <a:ea typeface="华文中宋" panose="02010600040101010101" pitchFamily="2" charset="-122"/>
              </a:rPr>
              <a:t>      具体而言，幼儿园课程价值取向越来越倾向于儿童本位。幼儿园课程更为重要的价值是培养幼儿获取知识和获得发展的基本素质与能力，为其后继可持续发展奠定根基，这才恰恰能体现出幼儿园课程有别于中小学课程的独特价值。与此同时，随着强调人的主体地位的人本主义教育思想的不断强化，从教育价值主体的维度来分析和审视幼儿园课程的价值取向，幼儿园课程应该强调以幼儿的发展为核心，弘扬幼儿园课程实施中的主体性。</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由此，当前幼儿园课程的价值取向在提供幼儿基本经验的基础上，更多地偏向儿童本位课程价值取向，表现为超越知识层面，致力于培养幼儿后继学习和终身发展所需的核心素养和能力。</a:t>
            </a:r>
          </a:p>
        </p:txBody>
      </p:sp>
    </p:spTree>
    <p:extLst>
      <p:ext uri="{BB962C8B-B14F-4D97-AF65-F5344CB8AC3E}">
        <p14:creationId xmlns:p14="http://schemas.microsoft.com/office/powerpoint/2010/main" val="10829937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90E7C-A811-38AB-5D25-11809448451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6BE91F5-7439-8A02-9D6A-411CA7FEEC09}"/>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5F12607B-ACC9-25C8-9D2A-AC91858ADE50}"/>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幼儿园课程价值取向与幼儿园课程要素</a:t>
            </a:r>
          </a:p>
        </p:txBody>
      </p:sp>
      <p:sp>
        <p:nvSpPr>
          <p:cNvPr id="3" name="内容占位符 2">
            <a:extLst>
              <a:ext uri="{FF2B5EF4-FFF2-40B4-BE49-F238E27FC236}">
                <a16:creationId xmlns:a16="http://schemas.microsoft.com/office/drawing/2014/main" id="{3D408FC4-5EA3-E585-5155-6AAD1A94ABF5}"/>
              </a:ext>
            </a:extLst>
          </p:cNvPr>
          <p:cNvSpPr>
            <a:spLocks noGrp="1"/>
          </p:cNvSpPr>
          <p:nvPr>
            <p:ph idx="1"/>
          </p:nvPr>
        </p:nvSpPr>
        <p:spPr>
          <a:xfrm>
            <a:off x="863946" y="1826423"/>
            <a:ext cx="9031769" cy="1749981"/>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价值取向是课程建构和运作的灵魂与方向。幼儿园课程价值取向会影响幼儿园课程目标、内容、实施、评价等要素，并能够把各个要素整合起来。即幼儿园课程要素的性质是由幼儿园课程价值取向所决定的，幼儿园课程价值取向一旦确定，幼儿园课程要素就表现出与之相对应的特点，并呈现出一个有内在联系的、整体的幼儿园课程样貌。</a:t>
            </a:r>
          </a:p>
        </p:txBody>
      </p:sp>
      <p:pic>
        <p:nvPicPr>
          <p:cNvPr id="7" name="图片 6">
            <a:extLst>
              <a:ext uri="{FF2B5EF4-FFF2-40B4-BE49-F238E27FC236}">
                <a16:creationId xmlns:a16="http://schemas.microsoft.com/office/drawing/2014/main" id="{2F89BC28-08DB-A8FE-C0F0-9CD25A564A9B}"/>
              </a:ext>
            </a:extLst>
          </p:cNvPr>
          <p:cNvPicPr>
            <a:picLocks noChangeAspect="1"/>
          </p:cNvPicPr>
          <p:nvPr/>
        </p:nvPicPr>
        <p:blipFill>
          <a:blip r:embed="rId3"/>
          <a:stretch>
            <a:fillRect/>
          </a:stretch>
        </p:blipFill>
        <p:spPr>
          <a:xfrm>
            <a:off x="1974655" y="3576404"/>
            <a:ext cx="6709340" cy="2886478"/>
          </a:xfrm>
          <a:prstGeom prst="rect">
            <a:avLst/>
          </a:prstGeom>
          <a:ln>
            <a:noFill/>
          </a:ln>
        </p:spPr>
      </p:pic>
    </p:spTree>
    <p:extLst>
      <p:ext uri="{BB962C8B-B14F-4D97-AF65-F5344CB8AC3E}">
        <p14:creationId xmlns:p14="http://schemas.microsoft.com/office/powerpoint/2010/main" val="41309015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765969-8225-4C69-039F-71C792BED2A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1154715-F161-4E72-3338-464D34A97BC5}"/>
              </a:ext>
            </a:extLst>
          </p:cNvPr>
          <p:cNvSpPr>
            <a:spLocks noGrp="1"/>
          </p:cNvSpPr>
          <p:nvPr>
            <p:ph type="title"/>
          </p:nvPr>
        </p:nvSpPr>
        <p:spPr/>
        <p:txBody>
          <a:bodyPr/>
          <a:lstStyle/>
          <a:p>
            <a:r>
              <a:rPr lang="zh-CN" altLang="en-US" dirty="0"/>
              <a:t>第三节  幼儿园课程的价值取向</a:t>
            </a:r>
          </a:p>
        </p:txBody>
      </p:sp>
      <p:sp>
        <p:nvSpPr>
          <p:cNvPr id="4" name="文本框 3">
            <a:extLst>
              <a:ext uri="{FF2B5EF4-FFF2-40B4-BE49-F238E27FC236}">
                <a16:creationId xmlns:a16="http://schemas.microsoft.com/office/drawing/2014/main" id="{7956CBA3-7D87-C57D-EBC4-135AE736D05E}"/>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幼儿园课程价值取向与幼儿园课程要素</a:t>
            </a:r>
          </a:p>
        </p:txBody>
      </p:sp>
      <p:sp>
        <p:nvSpPr>
          <p:cNvPr id="3" name="内容占位符 2">
            <a:extLst>
              <a:ext uri="{FF2B5EF4-FFF2-40B4-BE49-F238E27FC236}">
                <a16:creationId xmlns:a16="http://schemas.microsoft.com/office/drawing/2014/main" id="{FC66A007-B671-8B92-1642-7571FFD1EE2D}"/>
              </a:ext>
            </a:extLst>
          </p:cNvPr>
          <p:cNvSpPr>
            <a:spLocks noGrp="1"/>
          </p:cNvSpPr>
          <p:nvPr>
            <p:ph idx="1"/>
          </p:nvPr>
        </p:nvSpPr>
        <p:spPr>
          <a:xfrm>
            <a:off x="428558" y="2224107"/>
            <a:ext cx="9669111" cy="4386595"/>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综上，幼儿园课程价值取向曾经在儿童本位与知识本位之间摇摆不定，而随着幼儿园课程的发展及新课程改革的深入，人们在价值取向定位和决策中，越来越认识到学前教育是基础教育的奠基阶段，幼儿园课程价值取向在强调个人价值和社会价值协调的基础上，应在连续体上更偏向儿童本位，应在兼顾儿童基本经验获得的基础上，更倾向于充分促进幼儿核心素质与能力的发展，为幼儿后继学习和终身发展奠定良好基础，也给予幼儿更健康幸福的童年生活。</a:t>
            </a:r>
          </a:p>
          <a:p>
            <a:pPr marL="0" indent="0">
              <a:lnSpc>
                <a:spcPct val="150000"/>
              </a:lnSpc>
              <a:buNone/>
            </a:pPr>
            <a:r>
              <a:rPr lang="zh-CN" altLang="en-US" dirty="0">
                <a:latin typeface="华文中宋" panose="02010600040101010101" pitchFamily="2" charset="-122"/>
                <a:ea typeface="华文中宋" panose="02010600040101010101" pitchFamily="2" charset="-122"/>
              </a:rPr>
              <a:t>      然而，幼儿园课程价值取向就达到应然的状态了吗？应然的幼儿园课程价值取向会受到哪些因素的影响呢？首先是来自家长的知识本位课程价值取向会对幼儿园课程价值取向有影响。其次，来自社会的知识本位课程价值取向亦会影响幼儿园课程价值取向，主要是小学教师过度追求学科知识技能的掌握。总体来看，理论层面探讨的幼儿园课程应然的儿童本位价值取向还未得到真正的确立，学前教育工作者任重而道远。</a:t>
            </a:r>
          </a:p>
        </p:txBody>
      </p:sp>
    </p:spTree>
    <p:extLst>
      <p:ext uri="{BB962C8B-B14F-4D97-AF65-F5344CB8AC3E}">
        <p14:creationId xmlns:p14="http://schemas.microsoft.com/office/powerpoint/2010/main" val="31361248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7F4438-F91F-6269-E13E-6CB710157E8B}"/>
              </a:ext>
            </a:extLst>
          </p:cNvPr>
          <p:cNvSpPr>
            <a:spLocks noGrp="1"/>
          </p:cNvSpPr>
          <p:nvPr>
            <p:ph idx="1"/>
          </p:nvPr>
        </p:nvSpPr>
        <p:spPr>
          <a:xfrm>
            <a:off x="496941" y="455884"/>
            <a:ext cx="8964299" cy="5845077"/>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思考以下案例说明了幼儿园课程哪些方面的特点。</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教师利用儿歌培养小班幼儿的如厕习惯。如：“一二三，三二一，排好队呀站整齐。上厕所呀不拥挤，安全安全是第一。”这首儿歌让幼儿懂得上厕所要排好队。又如：“小花猫，喵喵叫，有尿贪玩不去尿。小花猫，你别叫，贪玩憋尿可不好。小花猫，喵喵叫，赶快跑到厕所尿。”这首儿歌是让幼儿懂得不能憋尿，有便意要立刻去厕所。</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案例</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午睡时间快到了，孩子们上完厕所后走进卧室。他们来到自己选择的床位旁，铺被子、脱鞋子、脱衣裤，快速地上床睡觉了。大多数孩子很快就睡着了，可是有个孩子辗转反侧就是睡不着。于是老师来到他的床边，轻轻地拍着他，希望能够帮助孩子入睡。十分钟、二十分钟、三十分钟过去了，孩子还是没有睡着。一个半小时后，孩子终于在迷迷糊糊中睡着了。另外，有的孩子虽然入睡快，但是睡眠时间短，很早就醒来了。这时，老师又来到这些孩子的床边，轻轻安抚，让幼儿继续闭目养神，保持安静不影响同伴。</a:t>
            </a:r>
          </a:p>
        </p:txBody>
      </p:sp>
      <p:sp>
        <p:nvSpPr>
          <p:cNvPr id="4" name="文本框 3">
            <a:extLst>
              <a:ext uri="{FF2B5EF4-FFF2-40B4-BE49-F238E27FC236}">
                <a16:creationId xmlns:a16="http://schemas.microsoft.com/office/drawing/2014/main" id="{83D713CE-43CB-0CAF-3500-F108FFA181B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1357486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C65B8-1B38-874A-8730-E9759C6A31E9}"/>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41B1E7A1-AE69-7093-DAEA-05941644378F}"/>
              </a:ext>
            </a:extLst>
          </p:cNvPr>
          <p:cNvSpPr>
            <a:spLocks noGrp="1"/>
          </p:cNvSpPr>
          <p:nvPr>
            <p:ph idx="1"/>
          </p:nvPr>
        </p:nvSpPr>
        <p:spPr>
          <a:xfrm>
            <a:off x="496941" y="1280528"/>
            <a:ext cx="8964299" cy="4043188"/>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从幼儿园课程的特点出发来评析以下案例中教师的做法如何。</a:t>
            </a:r>
          </a:p>
          <a:p>
            <a:pPr marL="0" indent="0">
              <a:lnSpc>
                <a:spcPct val="150000"/>
              </a:lnSpc>
              <a:buNone/>
            </a:pPr>
            <a:r>
              <a:rPr lang="zh-CN" altLang="en-US" sz="2000"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一位大班教师欲教会幼儿生活中常见的测量方法，就组织幼儿开展游戏“扔沙包比赛”。教师带幼儿到户外，先让幼儿扔沙包，然后引导幼儿思考：“怎样才能知道沙包扔了多远？你可以用什么方法知道呢？”在教师反复的要求下，幼儿用语言表述了“可以通过跨步或用棍子、绳子、布条等工具来测量”。</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某幼儿园教师选择“石英石的作用”作为课程内容，请从幼儿园课程的特点出发来评析该教师的做法如何。</a:t>
            </a:r>
            <a:endParaRPr lang="zh-CN" altLang="en-US"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005FA325-C666-D17B-985A-5C5EB0C9F642}"/>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4117177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0D832-DF02-8555-F9EE-F0503526866E}"/>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3FB6E43B-D460-9ADD-F85E-BA7715E6F967}"/>
              </a:ext>
            </a:extLst>
          </p:cNvPr>
          <p:cNvSpPr>
            <a:spLocks noGrp="1"/>
          </p:cNvSpPr>
          <p:nvPr>
            <p:ph idx="1"/>
          </p:nvPr>
        </p:nvSpPr>
        <p:spPr>
          <a:xfrm>
            <a:off x="496941" y="455884"/>
            <a:ext cx="8964299" cy="5845077"/>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思考以下案例说明了幼儿园课程内容的什么特点。</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1400" b="1"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案例</a:t>
            </a:r>
            <a:r>
              <a:rPr lang="en-US" altLang="zh-CN" sz="1400" dirty="0">
                <a:latin typeface="华文中宋" panose="02010600040101010101" pitchFamily="2" charset="-122"/>
                <a:ea typeface="华文中宋" panose="02010600040101010101" pitchFamily="2" charset="-122"/>
              </a:rPr>
              <a:t>1]</a:t>
            </a:r>
            <a:r>
              <a:rPr lang="zh-CN" altLang="en-US" sz="1400" dirty="0">
                <a:latin typeface="华文中宋" panose="02010600040101010101" pitchFamily="2" charset="-122"/>
                <a:ea typeface="华文中宋" panose="02010600040101010101" pitchFamily="2" charset="-122"/>
              </a:rPr>
              <a:t>某大班教师发现幼儿在户外混龄运动中，对“战场区”兴趣十足，“男兵女兵们”乐此不疲地使用“炮弹”“手榴弹”“石头”进行投掷，后期更是自发地创造了新“武器”，对此教师给予了一定的关注。随后，教师又回忆起幼儿在主题活动中对管子进行探索时充满兴趣的表现，于是结合两者设计出大班科学活动“空气炮”，以此满足幼儿的兴趣，同时让幼儿通过直接感知和实际操作发现“推力”的实质并感受探索的乐趣。</a:t>
            </a:r>
          </a:p>
          <a:p>
            <a:pPr marL="0" indent="0">
              <a:lnSpc>
                <a:spcPct val="150000"/>
              </a:lnSpc>
              <a:buNone/>
            </a:pP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案例</a:t>
            </a:r>
            <a:r>
              <a:rPr lang="en-US" altLang="zh-CN" sz="1400" dirty="0">
                <a:latin typeface="华文中宋" panose="02010600040101010101" pitchFamily="2" charset="-122"/>
                <a:ea typeface="华文中宋" panose="02010600040101010101" pitchFamily="2" charset="-122"/>
              </a:rPr>
              <a:t>2]</a:t>
            </a:r>
            <a:r>
              <a:rPr lang="zh-CN" altLang="en-US" sz="1400" dirty="0">
                <a:latin typeface="华文中宋" panose="02010600040101010101" pitchFamily="2" charset="-122"/>
                <a:ea typeface="华文中宋" panose="02010600040101010101" pitchFamily="2" charset="-122"/>
              </a:rPr>
              <a:t>某大班教师结合</a:t>
            </a:r>
            <a:r>
              <a:rPr lang="en-US" altLang="zh-CN" sz="1400" dirty="0">
                <a:latin typeface="华文中宋" panose="02010600040101010101" pitchFamily="2" charset="-122"/>
                <a:ea typeface="华文中宋" panose="02010600040101010101" pitchFamily="2" charset="-122"/>
              </a:rPr>
              <a:t>《3—6</a:t>
            </a:r>
            <a:r>
              <a:rPr lang="zh-CN" altLang="en-US" sz="1400" dirty="0">
                <a:latin typeface="华文中宋" panose="02010600040101010101" pitchFamily="2" charset="-122"/>
                <a:ea typeface="华文中宋" panose="02010600040101010101" pitchFamily="2" charset="-122"/>
              </a:rPr>
              <a:t>岁儿童学习与发展指南</a:t>
            </a: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中对幼儿倾听及艺术欣赏和表达表现的要求，发现班级幼儿对文学作品的兴趣及对模仿创作的喜爱，就以</a:t>
            </a: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猫鼠之夜</a:t>
            </a: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的故事为载体，充分利用</a:t>
            </a: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猫鼠之夜</a:t>
            </a: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的情节与音乐音效给幼儿带来想象创作的空间，设计了相关的教学活动。</a:t>
            </a:r>
          </a:p>
          <a:p>
            <a:pPr marL="0" indent="0">
              <a:lnSpc>
                <a:spcPct val="150000"/>
              </a:lnSpc>
              <a:buNone/>
            </a:pPr>
            <a:r>
              <a:rPr lang="en-US" altLang="zh-CN" sz="1400" dirty="0">
                <a:latin typeface="华文中宋" panose="02010600040101010101" pitchFamily="2" charset="-122"/>
                <a:ea typeface="华文中宋" panose="02010600040101010101" pitchFamily="2" charset="-122"/>
              </a:rPr>
              <a:t>[</a:t>
            </a:r>
            <a:r>
              <a:rPr lang="zh-CN" altLang="en-US" sz="1400" dirty="0">
                <a:latin typeface="华文中宋" panose="02010600040101010101" pitchFamily="2" charset="-122"/>
                <a:ea typeface="华文中宋" panose="02010600040101010101" pitchFamily="2" charset="-122"/>
              </a:rPr>
              <a:t>案例</a:t>
            </a:r>
            <a:r>
              <a:rPr lang="en-US" altLang="zh-CN" sz="1400" dirty="0">
                <a:latin typeface="华文中宋" panose="02010600040101010101" pitchFamily="2" charset="-122"/>
                <a:ea typeface="华文中宋" panose="02010600040101010101" pitchFamily="2" charset="-122"/>
              </a:rPr>
              <a:t>3]</a:t>
            </a:r>
            <a:r>
              <a:rPr lang="zh-CN" altLang="en-US" sz="1400" dirty="0">
                <a:latin typeface="华文中宋" panose="02010600040101010101" pitchFamily="2" charset="-122"/>
                <a:ea typeface="华文中宋" panose="02010600040101010101" pitchFamily="2" charset="-122"/>
              </a:rPr>
              <a:t>班级最近正在进行“雨天”的主题活动，孩子们开始关注天气的变化。一天的来园谈话活动中，孩子们在讨论下雨天和太阳天。</a:t>
            </a:r>
            <a:endParaRPr lang="en-US" altLang="zh-CN" sz="1400" dirty="0">
              <a:latin typeface="华文中宋" panose="02010600040101010101" pitchFamily="2" charset="-122"/>
              <a:ea typeface="华文中宋" panose="02010600040101010101" pitchFamily="2" charset="-122"/>
            </a:endParaRPr>
          </a:p>
          <a:p>
            <a:pPr marL="0" indent="0">
              <a:buNone/>
            </a:pPr>
            <a:r>
              <a:rPr lang="en-US" altLang="zh-CN" sz="1400" dirty="0">
                <a:latin typeface="华文中宋" panose="02010600040101010101" pitchFamily="2" charset="-122"/>
                <a:ea typeface="华文中宋" panose="02010600040101010101" pitchFamily="2" charset="-122"/>
              </a:rPr>
              <a:t>    </a:t>
            </a:r>
            <a:r>
              <a:rPr lang="zh-CN" altLang="en-US" sz="1400" dirty="0">
                <a:latin typeface="华文中宋" panose="02010600040101010101" pitchFamily="2" charset="-122"/>
                <a:ea typeface="华文中宋" panose="02010600040101010101" pitchFamily="2" charset="-122"/>
              </a:rPr>
              <a:t>师：今天，我们来认识各种天气。今天是什么天气？</a:t>
            </a:r>
          </a:p>
          <a:p>
            <a:pPr marL="0" indent="0">
              <a:buNone/>
            </a:pPr>
            <a:r>
              <a:rPr lang="zh-CN" altLang="en-US" sz="1400" dirty="0">
                <a:latin typeface="华文中宋" panose="02010600040101010101" pitchFamily="2" charset="-122"/>
                <a:ea typeface="华文中宋" panose="02010600040101010101" pitchFamily="2" charset="-122"/>
              </a:rPr>
              <a:t>    生：下雨的天气。</a:t>
            </a:r>
          </a:p>
          <a:p>
            <a:pPr marL="0" indent="0">
              <a:buNone/>
            </a:pPr>
            <a:r>
              <a:rPr lang="zh-CN" altLang="en-US" sz="1400" dirty="0">
                <a:latin typeface="华文中宋" panose="02010600040101010101" pitchFamily="2" charset="-122"/>
                <a:ea typeface="华文中宋" panose="02010600040101010101" pitchFamily="2" charset="-122"/>
              </a:rPr>
              <a:t>    师：下雨的天气我们叫“雨天”。一起说说看，“雨天”。那么，不下雨的天气我们怎么说呢？</a:t>
            </a:r>
          </a:p>
          <a:p>
            <a:pPr marL="0" indent="0">
              <a:buNone/>
            </a:pPr>
            <a:r>
              <a:rPr lang="zh-CN" altLang="en-US" sz="1400" dirty="0">
                <a:latin typeface="华文中宋" panose="02010600040101010101" pitchFamily="2" charset="-122"/>
                <a:ea typeface="华文中宋" panose="02010600040101010101" pitchFamily="2" charset="-122"/>
              </a:rPr>
              <a:t>    这时，老师拿出一个太阳标记和一个乌云标记。</a:t>
            </a:r>
          </a:p>
          <a:p>
            <a:pPr marL="0" indent="0">
              <a:buNone/>
            </a:pPr>
            <a:r>
              <a:rPr lang="zh-CN" altLang="en-US" sz="1400" dirty="0">
                <a:latin typeface="华文中宋" panose="02010600040101010101" pitchFamily="2" charset="-122"/>
                <a:ea typeface="华文中宋" panose="02010600040101010101" pitchFamily="2" charset="-122"/>
              </a:rPr>
              <a:t>    生：太阳天。</a:t>
            </a:r>
          </a:p>
          <a:p>
            <a:pPr marL="0" indent="0">
              <a:buNone/>
            </a:pPr>
            <a:r>
              <a:rPr lang="zh-CN" altLang="en-US" sz="1400" dirty="0">
                <a:latin typeface="华文中宋" panose="02010600040101010101" pitchFamily="2" charset="-122"/>
                <a:ea typeface="华文中宋" panose="02010600040101010101" pitchFamily="2" charset="-122"/>
              </a:rPr>
              <a:t>    生：乌云天。</a:t>
            </a:r>
          </a:p>
          <a:p>
            <a:pPr marL="0" indent="0">
              <a:buNone/>
            </a:pPr>
            <a:r>
              <a:rPr lang="zh-CN" altLang="en-US" sz="1400" dirty="0">
                <a:latin typeface="华文中宋" panose="02010600040101010101" pitchFamily="2" charset="-122"/>
                <a:ea typeface="华文中宋" panose="02010600040101010101" pitchFamily="2" charset="-122"/>
              </a:rPr>
              <a:t>    师：有太阳的时候，我们叫晴天。（然后教师把太阳标记放在乌云标记后面）乌云把太阳挡住的时候，我们叫阴天。明天请你们看一看是什么天气，把天气牌放在“天气预报”中。</a:t>
            </a:r>
          </a:p>
        </p:txBody>
      </p:sp>
      <p:sp>
        <p:nvSpPr>
          <p:cNvPr id="4" name="文本框 3">
            <a:extLst>
              <a:ext uri="{FF2B5EF4-FFF2-40B4-BE49-F238E27FC236}">
                <a16:creationId xmlns:a16="http://schemas.microsoft.com/office/drawing/2014/main" id="{78107109-D643-5791-2E22-E13D3E969D1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4814919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26D74-F529-25EF-EE91-139603AEC021}"/>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5A0A8B93-097C-C96A-AC84-B4F2DFD871CB}"/>
              </a:ext>
            </a:extLst>
          </p:cNvPr>
          <p:cNvSpPr>
            <a:spLocks noGrp="1"/>
          </p:cNvSpPr>
          <p:nvPr>
            <p:ph idx="1"/>
          </p:nvPr>
        </p:nvSpPr>
        <p:spPr>
          <a:xfrm>
            <a:off x="496941" y="601741"/>
            <a:ext cx="8964299" cy="500246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阅读以下案例，谈谈该教师在课程内容生成中的做法如何。</a:t>
            </a:r>
          </a:p>
          <a:p>
            <a:pPr marL="0" indent="0">
              <a:lnSpc>
                <a:spcPct val="150000"/>
              </a:lnSpc>
              <a:buNone/>
            </a:pPr>
            <a:r>
              <a:rPr lang="zh-CN" altLang="en-US" sz="2000"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教师无意中听到孩子们在谈论家里养的宠物，很多孩子都说家里养了狗，并就狗展开了热烈的讨论，所以教师从幼儿的兴趣出发设计了“狗，人类的好朋友”这一科学活动。</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6. </a:t>
            </a:r>
            <a:r>
              <a:rPr lang="zh-CN" altLang="en-US" sz="2000" b="1" dirty="0">
                <a:latin typeface="华文中宋" panose="02010600040101010101" pitchFamily="2" charset="-122"/>
                <a:ea typeface="华文中宋" panose="02010600040101010101" pitchFamily="2" charset="-122"/>
              </a:rPr>
              <a:t>思考以下案例，谈谈其在幼儿园课程价值取向方面对你有何启示。</a:t>
            </a:r>
          </a:p>
          <a:p>
            <a:pPr marL="0" indent="0">
              <a:lnSpc>
                <a:spcPct val="150000"/>
              </a:lnSpc>
              <a:buNone/>
            </a:pPr>
            <a:r>
              <a:rPr lang="zh-CN" altLang="en-US" sz="2000"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一个</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岁小女孩告诉妈妈，她认识礼品盒上的“</a:t>
            </a:r>
            <a:r>
              <a:rPr lang="en-US" altLang="zh-CN" dirty="0">
                <a:latin typeface="华文中宋" panose="02010600040101010101" pitchFamily="2" charset="-122"/>
                <a:ea typeface="华文中宋" panose="02010600040101010101" pitchFamily="2" charset="-122"/>
              </a:rPr>
              <a:t>OPEN”</a:t>
            </a:r>
            <a:r>
              <a:rPr lang="zh-CN" altLang="en-US" dirty="0">
                <a:latin typeface="华文中宋" panose="02010600040101010101" pitchFamily="2" charset="-122"/>
                <a:ea typeface="华文中宋" panose="02010600040101010101" pitchFamily="2" charset="-122"/>
              </a:rPr>
              <a:t>的第一个字母“</a:t>
            </a:r>
            <a:r>
              <a:rPr lang="en-US" altLang="zh-CN" dirty="0">
                <a:latin typeface="华文中宋" panose="02010600040101010101" pitchFamily="2" charset="-122"/>
                <a:ea typeface="华文中宋" panose="02010600040101010101" pitchFamily="2" charset="-122"/>
              </a:rPr>
              <a:t>O”</a:t>
            </a:r>
            <a:r>
              <a:rPr lang="zh-CN" altLang="en-US" dirty="0">
                <a:latin typeface="华文中宋" panose="02010600040101010101" pitchFamily="2" charset="-122"/>
                <a:ea typeface="华文中宋" panose="02010600040101010101" pitchFamily="2" charset="-122"/>
              </a:rPr>
              <a:t>。她的妈妈听后非常吃惊，询问女儿是怎么认识的。当得知是老师教的，她的妈妈认为这剥夺了女孩的想象力，因为在认识作为字母的“</a:t>
            </a:r>
            <a:r>
              <a:rPr lang="en-US" altLang="zh-CN" dirty="0">
                <a:latin typeface="华文中宋" panose="02010600040101010101" pitchFamily="2" charset="-122"/>
                <a:ea typeface="华文中宋" panose="02010600040101010101" pitchFamily="2" charset="-122"/>
              </a:rPr>
              <a:t>O”</a:t>
            </a:r>
            <a:r>
              <a:rPr lang="zh-CN" altLang="en-US" dirty="0">
                <a:latin typeface="华文中宋" panose="02010600040101010101" pitchFamily="2" charset="-122"/>
                <a:ea typeface="华文中宋" panose="02010600040101010101" pitchFamily="2" charset="-122"/>
              </a:rPr>
              <a:t>之前，女孩会把“</a:t>
            </a:r>
            <a:r>
              <a:rPr lang="en-US" altLang="zh-CN" dirty="0">
                <a:latin typeface="华文中宋" panose="02010600040101010101" pitchFamily="2" charset="-122"/>
                <a:ea typeface="华文中宋" panose="02010600040101010101" pitchFamily="2" charset="-122"/>
              </a:rPr>
              <a:t>O”</a:t>
            </a:r>
            <a:r>
              <a:rPr lang="zh-CN" altLang="en-US" dirty="0">
                <a:latin typeface="华文中宋" panose="02010600040101010101" pitchFamily="2" charset="-122"/>
                <a:ea typeface="华文中宋" panose="02010600040101010101" pitchFamily="2" charset="-122"/>
              </a:rPr>
              <a:t>说成苹果、太阳、足球、鸟蛋，但识读了字母“</a:t>
            </a:r>
            <a:r>
              <a:rPr lang="en-US" altLang="zh-CN" dirty="0">
                <a:latin typeface="华文中宋" panose="02010600040101010101" pitchFamily="2" charset="-122"/>
                <a:ea typeface="华文中宋" panose="02010600040101010101" pitchFamily="2" charset="-122"/>
              </a:rPr>
              <a:t>O”</a:t>
            </a:r>
            <a:r>
              <a:rPr lang="zh-CN" altLang="en-US" dirty="0">
                <a:latin typeface="华文中宋" panose="02010600040101010101" pitchFamily="2" charset="-122"/>
                <a:ea typeface="华文中宋" panose="02010600040101010101" pitchFamily="2" charset="-122"/>
              </a:rPr>
              <a:t>之后，她就失去了这种能力。</a:t>
            </a:r>
          </a:p>
        </p:txBody>
      </p:sp>
      <p:sp>
        <p:nvSpPr>
          <p:cNvPr id="4" name="文本框 3">
            <a:extLst>
              <a:ext uri="{FF2B5EF4-FFF2-40B4-BE49-F238E27FC236}">
                <a16:creationId xmlns:a16="http://schemas.microsoft.com/office/drawing/2014/main" id="{17F66308-22F6-A88C-7266-0D5C372CDF69}"/>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1224396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44CF92-E7C8-C3F7-0481-249780532CBF}"/>
              </a:ext>
            </a:extLst>
          </p:cNvPr>
          <p:cNvSpPr>
            <a:spLocks noGrp="1"/>
          </p:cNvSpPr>
          <p:nvPr>
            <p:ph type="title"/>
          </p:nvPr>
        </p:nvSpPr>
        <p:spPr/>
        <p:txBody>
          <a:bodyPr/>
          <a:lstStyle/>
          <a:p>
            <a:r>
              <a:rPr lang="zh-CN" altLang="en-US" dirty="0"/>
              <a:t>第二节 幼儿园课程的要素</a:t>
            </a:r>
          </a:p>
        </p:txBody>
      </p:sp>
      <p:sp>
        <p:nvSpPr>
          <p:cNvPr id="3" name="内容占位符 2">
            <a:extLst>
              <a:ext uri="{FF2B5EF4-FFF2-40B4-BE49-F238E27FC236}">
                <a16:creationId xmlns:a16="http://schemas.microsoft.com/office/drawing/2014/main" id="{80EAC6D1-38F7-9BB8-C42A-2C78B2BBF47D}"/>
              </a:ext>
            </a:extLst>
          </p:cNvPr>
          <p:cNvSpPr>
            <a:spLocks noGrp="1"/>
          </p:cNvSpPr>
          <p:nvPr>
            <p:ph idx="1"/>
          </p:nvPr>
        </p:nvSpPr>
        <p:spPr>
          <a:xfrm>
            <a:off x="757572" y="2300119"/>
            <a:ext cx="8703042" cy="2498125"/>
          </a:xfrm>
          <a:noFill/>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幼儿园课程要素是幼儿园课程的必要组成部分。早在</a:t>
            </a:r>
            <a:r>
              <a:rPr lang="en-US" altLang="zh-CN" sz="2000" dirty="0">
                <a:solidFill>
                  <a:schemeClr val="tx1"/>
                </a:solidFill>
                <a:latin typeface="华文中宋" panose="02010600040101010101" pitchFamily="2" charset="-122"/>
                <a:ea typeface="华文中宋" panose="02010600040101010101" pitchFamily="2" charset="-122"/>
              </a:rPr>
              <a:t>1942</a:t>
            </a:r>
            <a:r>
              <a:rPr lang="zh-CN" altLang="en-US" sz="2000" dirty="0">
                <a:solidFill>
                  <a:schemeClr val="tx1"/>
                </a:solidFill>
                <a:latin typeface="华文中宋" panose="02010600040101010101" pitchFamily="2" charset="-122"/>
                <a:ea typeface="华文中宋" panose="02010600040101010101" pitchFamily="2" charset="-122"/>
              </a:rPr>
              <a:t>年，美国课程专家哈里</a:t>
            </a:r>
            <a:r>
              <a:rPr lang="en-US" altLang="zh-CN" sz="2000" dirty="0">
                <a:solidFill>
                  <a:schemeClr val="tx1"/>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贾尔斯（</a:t>
            </a:r>
            <a:r>
              <a:rPr lang="en-US" altLang="zh-CN" sz="2000" dirty="0" err="1">
                <a:solidFill>
                  <a:schemeClr val="tx1"/>
                </a:solidFill>
                <a:latin typeface="华文中宋" panose="02010600040101010101" pitchFamily="2" charset="-122"/>
                <a:ea typeface="华文中宋" panose="02010600040101010101" pitchFamily="2" charset="-122"/>
              </a:rPr>
              <a:t>H.Giles</a:t>
            </a:r>
            <a:r>
              <a:rPr lang="zh-CN" altLang="en-US" sz="2000" dirty="0">
                <a:solidFill>
                  <a:schemeClr val="tx1"/>
                </a:solidFill>
                <a:latin typeface="华文中宋" panose="02010600040101010101" pitchFamily="2" charset="-122"/>
                <a:ea typeface="华文中宋" panose="02010600040101010101" pitchFamily="2" charset="-122"/>
              </a:rPr>
              <a:t>）就明确了四个课程要素：具体目标、学科内容、方法和组织、评价。借鉴以上观点，顺应课程由静态走向动态的趋势，幼儿园课程要素主要包括课程目标、课程内容、课程实施和课程评价四个方面。此处主要论述前两个方面。</a:t>
            </a:r>
          </a:p>
        </p:txBody>
      </p:sp>
    </p:spTree>
    <p:extLst>
      <p:ext uri="{BB962C8B-B14F-4D97-AF65-F5344CB8AC3E}">
        <p14:creationId xmlns:p14="http://schemas.microsoft.com/office/powerpoint/2010/main" val="1686937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389F28-2249-E1E1-CEA7-2AC6B870B69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B02888D-A9D5-8496-ABA9-7955845F5EEB}"/>
              </a:ext>
            </a:extLst>
          </p:cNvPr>
          <p:cNvSpPr>
            <a:spLocks noGrp="1"/>
          </p:cNvSpPr>
          <p:nvPr>
            <p:ph type="title"/>
          </p:nvPr>
        </p:nvSpPr>
        <p:spPr/>
        <p:txBody>
          <a:bodyPr/>
          <a:lstStyle/>
          <a:p>
            <a:r>
              <a:rPr lang="zh-CN" altLang="en-US" dirty="0"/>
              <a:t>第二节 幼儿园课程的要素</a:t>
            </a:r>
          </a:p>
        </p:txBody>
      </p:sp>
      <p:sp>
        <p:nvSpPr>
          <p:cNvPr id="3" name="内容占位符 2">
            <a:extLst>
              <a:ext uri="{FF2B5EF4-FFF2-40B4-BE49-F238E27FC236}">
                <a16:creationId xmlns:a16="http://schemas.microsoft.com/office/drawing/2014/main" id="{5E7A050A-C7C8-EEA7-0A9A-32F343BACB1F}"/>
              </a:ext>
            </a:extLst>
          </p:cNvPr>
          <p:cNvSpPr>
            <a:spLocks noGrp="1"/>
          </p:cNvSpPr>
          <p:nvPr>
            <p:ph idx="1"/>
          </p:nvPr>
        </p:nvSpPr>
        <p:spPr>
          <a:xfrm>
            <a:off x="863946" y="2299713"/>
            <a:ext cx="8372398" cy="327156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课程目标是课程的第一要素。课程内容的设计是以课程目标为核心而进行的，课程实施是以人们对课程目标的学习、认识及把握为重要前提的，课程评价的开展也是以课程目标的实现程度和水平为重要依据的。</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目标在学前教育领域中是一个复杂的概念，课程目标在幼儿园课程要素中也是一个繁难的概念，它们都可包括不同层次的目标。</a:t>
            </a:r>
          </a:p>
        </p:txBody>
      </p:sp>
      <p:sp>
        <p:nvSpPr>
          <p:cNvPr id="4" name="文本框 3">
            <a:extLst>
              <a:ext uri="{FF2B5EF4-FFF2-40B4-BE49-F238E27FC236}">
                <a16:creationId xmlns:a16="http://schemas.microsoft.com/office/drawing/2014/main" id="{0555BBF2-96C1-5B2E-A888-D8A7D6CC105E}"/>
              </a:ext>
            </a:extLst>
          </p:cNvPr>
          <p:cNvSpPr txBox="1"/>
          <p:nvPr/>
        </p:nvSpPr>
        <p:spPr>
          <a:xfrm>
            <a:off x="863946" y="1270000"/>
            <a:ext cx="5418666" cy="523220"/>
          </a:xfrm>
          <a:prstGeom prst="rect">
            <a:avLst/>
          </a:prstGeom>
          <a:noFill/>
        </p:spPr>
        <p:txBody>
          <a:bodyPr wrap="square" rtlCol="0">
            <a:spAutoFit/>
          </a:bodyPr>
          <a:lstStyle/>
          <a:p>
            <a:r>
              <a:rPr lang="zh-CN" altLang="en-US" sz="2800" dirty="0"/>
              <a:t>一、幼儿园课程目标</a:t>
            </a:r>
          </a:p>
        </p:txBody>
      </p:sp>
    </p:spTree>
    <p:extLst>
      <p:ext uri="{BB962C8B-B14F-4D97-AF65-F5344CB8AC3E}">
        <p14:creationId xmlns:p14="http://schemas.microsoft.com/office/powerpoint/2010/main" val="2585305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5A859-F0EA-87E0-54D1-A78044B80BA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DE6A637-91D5-79DF-1EE3-D93D65640363}"/>
              </a:ext>
            </a:extLst>
          </p:cNvPr>
          <p:cNvSpPr>
            <a:spLocks noGrp="1"/>
          </p:cNvSpPr>
          <p:nvPr>
            <p:ph type="title"/>
          </p:nvPr>
        </p:nvSpPr>
        <p:spPr/>
        <p:txBody>
          <a:bodyPr/>
          <a:lstStyle/>
          <a:p>
            <a:r>
              <a:rPr lang="zh-CN" altLang="en-US" dirty="0"/>
              <a:t>第二节 幼儿园课程的要素</a:t>
            </a:r>
          </a:p>
        </p:txBody>
      </p:sp>
      <p:sp>
        <p:nvSpPr>
          <p:cNvPr id="4" name="文本框 3">
            <a:extLst>
              <a:ext uri="{FF2B5EF4-FFF2-40B4-BE49-F238E27FC236}">
                <a16:creationId xmlns:a16="http://schemas.microsoft.com/office/drawing/2014/main" id="{5FF97598-D5BC-1C97-B08F-E89FF0835372}"/>
              </a:ext>
            </a:extLst>
          </p:cNvPr>
          <p:cNvSpPr txBox="1"/>
          <p:nvPr/>
        </p:nvSpPr>
        <p:spPr>
          <a:xfrm>
            <a:off x="863946" y="1270000"/>
            <a:ext cx="6383936" cy="954107"/>
          </a:xfrm>
          <a:prstGeom prst="rect">
            <a:avLst/>
          </a:prstGeom>
          <a:noFill/>
        </p:spPr>
        <p:txBody>
          <a:bodyPr wrap="square" rtlCol="0">
            <a:spAutoFit/>
          </a:bodyPr>
          <a:lstStyle/>
          <a:p>
            <a:r>
              <a:rPr lang="zh-CN" altLang="en-US" sz="2800" dirty="0"/>
              <a:t>一、幼儿园课程目标</a:t>
            </a:r>
            <a:endParaRPr lang="en-US" altLang="zh-CN" sz="2800" dirty="0"/>
          </a:p>
          <a:p>
            <a:r>
              <a:rPr lang="zh-CN" altLang="en-US" sz="2800" dirty="0"/>
              <a:t>（一） 学前教育领域中不同层次的目标</a:t>
            </a:r>
          </a:p>
        </p:txBody>
      </p:sp>
      <p:sp>
        <p:nvSpPr>
          <p:cNvPr id="6" name="内容占位符 5">
            <a:extLst>
              <a:ext uri="{FF2B5EF4-FFF2-40B4-BE49-F238E27FC236}">
                <a16:creationId xmlns:a16="http://schemas.microsoft.com/office/drawing/2014/main" id="{8FD2FA1B-F2FD-1D45-57EA-E0D490519156}"/>
              </a:ext>
            </a:extLst>
          </p:cNvPr>
          <p:cNvSpPr>
            <a:spLocks noGrp="1"/>
          </p:cNvSpPr>
          <p:nvPr>
            <p:ph idx="1"/>
          </p:nvPr>
        </p:nvSpPr>
        <p:spPr>
          <a:xfrm>
            <a:off x="863946" y="4805742"/>
            <a:ext cx="8596668" cy="2014219"/>
          </a:xfrm>
        </p:spPr>
        <p:txBody>
          <a:bodyPr>
            <a:normAutofit fontScale="92500"/>
          </a:bodyPr>
          <a:lstStyle/>
          <a:p>
            <a:pPr marL="0" indent="0">
              <a:lnSpc>
                <a:spcPct val="160000"/>
              </a:lnSpc>
              <a:buNone/>
            </a:pPr>
            <a:r>
              <a:rPr lang="zh-CN" altLang="en-US" dirty="0">
                <a:latin typeface="华文中宋" panose="02010600040101010101" pitchFamily="2" charset="-122"/>
                <a:ea typeface="华文中宋" panose="02010600040101010101" pitchFamily="2" charset="-122"/>
              </a:rPr>
              <a:t>       但需要注意的是，正如课程专家泰勒所指出的，研究课程不必对课程目标、教学目标做很细致的区分；国内的课程专家也主张在实践中不必对课程目标与教学目标做过分明晰的划分。幼儿园课程由各种教育活动构成，幼儿园课程目标通常也包含教师所制定的各类教育活动目标，因此，本书不对幼儿园课程目标和教育活动目标做刻意的区分。</a:t>
            </a:r>
          </a:p>
        </p:txBody>
      </p:sp>
      <p:pic>
        <p:nvPicPr>
          <p:cNvPr id="8" name="图片 7">
            <a:extLst>
              <a:ext uri="{FF2B5EF4-FFF2-40B4-BE49-F238E27FC236}">
                <a16:creationId xmlns:a16="http://schemas.microsoft.com/office/drawing/2014/main" id="{6A66D4FD-DD22-9238-8BD4-641C3CCFF0AA}"/>
              </a:ext>
            </a:extLst>
          </p:cNvPr>
          <p:cNvPicPr>
            <a:picLocks noChangeAspect="1"/>
          </p:cNvPicPr>
          <p:nvPr/>
        </p:nvPicPr>
        <p:blipFill>
          <a:blip r:embed="rId2"/>
          <a:stretch>
            <a:fillRect/>
          </a:stretch>
        </p:blipFill>
        <p:spPr>
          <a:xfrm>
            <a:off x="2143523" y="2224107"/>
            <a:ext cx="5191850" cy="2581635"/>
          </a:xfrm>
          <a:prstGeom prst="rect">
            <a:avLst/>
          </a:prstGeom>
        </p:spPr>
      </p:pic>
    </p:spTree>
    <p:extLst>
      <p:ext uri="{BB962C8B-B14F-4D97-AF65-F5344CB8AC3E}">
        <p14:creationId xmlns:p14="http://schemas.microsoft.com/office/powerpoint/2010/main" val="40675401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3"/>
  <p:tag name="OP_SCP_COMPONENT_INFO" val="{&quot;title&quot;:&quot;渐变阴影3项列表PPT组件&quot;,&quot;description&quot;:&quot;渐变阴影3项列表PPT组件&quot;,&quot;keywords&quot;:[&quot;渐变&quot;,&quot;阴影&quot;,&quot;3项&quot;,&quot;列表&quot;,&quot;PPT组件&quot;],&quot;labels&quot;:[]}"/>
  <p:tag name="OP_SCP_GROUP_ID" val="e6a0d15a-4667-9758-12fc-4fce2551075f"/>
  <p:tag name="OP_SCP_ITEM_COUNT" val="3"/>
</p:tagLst>
</file>

<file path=ppt/tags/tag10.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
</p:tagLst>
</file>

<file path=ppt/tags/tag1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3"/>
  <p:tag name="OP_SCP_COMPONENT_INFO" val="{&quot;title&quot;:&quot;渐变阴影3项列表PPT组件&quot;,&quot;description&quot;:&quot;渐变阴影3项列表PPT组件&quot;,&quot;keywords&quot;:[&quot;渐变&quot;,&quot;阴影&quot;,&quot;3项&quot;,&quot;列表&quot;,&quot;PPT组件&quot;],&quot;labels&quot;:[]}"/>
  <p:tag name="OP_SCP_GROUP_ID" val="e6a0d15a-4667-9758-12fc-4fce2551075f"/>
  <p:tag name="OP_SCP_ITEM_COUNT" val="3"/>
</p:tagLst>
</file>

<file path=ppt/tags/tag12.xml><?xml version="1.0" encoding="utf-8"?>
<p:tagLst xmlns:a="http://schemas.openxmlformats.org/drawingml/2006/main" xmlns:r="http://schemas.openxmlformats.org/officeDocument/2006/relationships" xmlns:p="http://schemas.openxmlformats.org/presentationml/2006/main">
  <p:tag name="OP_SCP_ITEM_INDEX" val="3"/>
</p:tagLst>
</file>

<file path=ppt/tags/tag1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14.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
</p:tagLst>
</file>

<file path=ppt/tags/tag15.xml><?xml version="1.0" encoding="utf-8"?>
<p:tagLst xmlns:a="http://schemas.openxmlformats.org/drawingml/2006/main" xmlns:r="http://schemas.openxmlformats.org/officeDocument/2006/relationships" xmlns:p="http://schemas.openxmlformats.org/presentationml/2006/main">
  <p:tag name="OP_SCP_ITEM_INDEX" val="2"/>
</p:tagLst>
</file>

<file path=ppt/tags/tag16.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17.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
</p:tagLst>
</file>

<file path=ppt/tags/tag18.xml><?xml version="1.0" encoding="utf-8"?>
<p:tagLst xmlns:a="http://schemas.openxmlformats.org/drawingml/2006/main" xmlns:r="http://schemas.openxmlformats.org/officeDocument/2006/relationships" xmlns:p="http://schemas.openxmlformats.org/presentationml/2006/main">
  <p:tag name="OP_SCP_ITEM_INDEX" val="1"/>
</p:tagLst>
</file>

<file path=ppt/tags/tag19.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2.xml><?xml version="1.0" encoding="utf-8"?>
<p:tagLst xmlns:a="http://schemas.openxmlformats.org/drawingml/2006/main" xmlns:r="http://schemas.openxmlformats.org/officeDocument/2006/relationships" xmlns:p="http://schemas.openxmlformats.org/presentationml/2006/main">
  <p:tag name="OP_SCP_ITEM_INDEX" val="3"/>
</p:tagLst>
</file>

<file path=ppt/tags/tag20.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
</p:tagLst>
</file>

<file path=ppt/tags/tag2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123"/>
  <p:tag name="OP_SCP_COMPONENT_INFO" val="{&quot;title&quot;:&quot;渐变阴影3项纯文本PPT组件&quot;,&quot;description&quot;:&quot;渐变阴影3项纯文本PPT组件&quot;,&quot;keywords&quot;:[&quot;渐变&quot;,&quot;阴影&quot;,&quot;3项&quot;,&quot;纯文本&quot;,&quot;PPT组件&quot;],&quot;labels&quot;:[]}"/>
  <p:tag name="OP_SCP_GROUP_ID" val="c5922c2f-7b94-7649-1f48-982307193acd"/>
  <p:tag name="OP_SCP_ITEM_COUNT" val="3"/>
</p:tagLst>
</file>

<file path=ppt/tags/tag22.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23.xml><?xml version="1.0" encoding="utf-8"?>
<p:tagLst xmlns:a="http://schemas.openxmlformats.org/drawingml/2006/main" xmlns:r="http://schemas.openxmlformats.org/officeDocument/2006/relationships" xmlns:p="http://schemas.openxmlformats.org/presentationml/2006/main">
  <p:tag name="OP_SCP_SHAPE_TYPE" val="Index"/>
  <p:tag name="OP_SCP_ITEM_INDEX" val="3"/>
  <p:tag name="OP_SCP_DEFAULT_TEXT" val="03"/>
</p:tagLst>
</file>

<file path=ppt/tags/tag24.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单击此处添加文本。"/>
</p:tagLst>
</file>

<file path=ppt/tags/tag25.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26.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27.xml><?xml version="1.0" encoding="utf-8"?>
<p:tagLst xmlns:a="http://schemas.openxmlformats.org/drawingml/2006/main" xmlns:r="http://schemas.openxmlformats.org/officeDocument/2006/relationships" xmlns:p="http://schemas.openxmlformats.org/presentationml/2006/main">
  <p:tag name="OP_SCP_SHAPE_TYPE" val="Index"/>
  <p:tag name="OP_SCP_ITEM_INDEX" val="2"/>
  <p:tag name="OP_SCP_DEFAULT_TEXT" val="02"/>
</p:tagLst>
</file>

<file path=ppt/tags/tag28.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29.xml><?xml version="1.0" encoding="utf-8"?>
<p:tagLst xmlns:a="http://schemas.openxmlformats.org/drawingml/2006/main" xmlns:r="http://schemas.openxmlformats.org/officeDocument/2006/relationships" xmlns:p="http://schemas.openxmlformats.org/presentationml/2006/main">
  <p:tag name="OP_SCP_SHAPE_TYPE" val="Index"/>
  <p:tag name="OP_SCP_ITEM_INDEX" val="1"/>
  <p:tag name="OP_SCP_DEFAULT_TEXT" val="01"/>
</p:tagLst>
</file>

<file path=ppt/tags/tag3.xml><?xml version="1.0" encoding="utf-8"?>
<p:tagLst xmlns:a="http://schemas.openxmlformats.org/drawingml/2006/main" xmlns:r="http://schemas.openxmlformats.org/officeDocument/2006/relationships" xmlns:p="http://schemas.openxmlformats.org/presentationml/2006/main">
  <p:tag name="OP_SCP_SHAPE_TYPE" val="Title"/>
  <p:tag name="OP_SCP_ITEM_INDEX" val="3"/>
  <p:tag name="OP_SCP_DEFAULT_TEXT" val="添加标题"/>
</p:tagLst>
</file>

<file path=ppt/tags/tag30.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ags/tag31.xml><?xml version="1.0" encoding="utf-8"?>
<p:tagLst xmlns:a="http://schemas.openxmlformats.org/drawingml/2006/main" xmlns:r="http://schemas.openxmlformats.org/officeDocument/2006/relationships" xmlns:p="http://schemas.openxmlformats.org/presentationml/2006/main">
  <p:tag name="DATA_TYPE" val="OfficePlusSmartComponent"/>
  <p:tag name="OP_SCP_TAG_VERSION" val="1.0"/>
  <p:tag name="OP_SCP_CHANGE_COLOR" val="N"/>
  <p:tag name="OP_SCP_COMPONENT_TYPE" val="Relation"/>
  <p:tag name="OP_SCP_CONTENT_ID" val="MatlComponentContent-51"/>
  <p:tag name="OP_SCP_COMPONENT_INFO" val="{&quot;title&quot;:&quot;渐变2项流程PPT组件&quot;,&quot;description&quot;:&quot;渐变2项流程PPT组件&quot;,&quot;keywords&quot;:[&quot;渐变&quot;,&quot;2项&quot;,&quot;流程&quot;,&quot;PPT组件&quot;],&quot;labels&quot;:[]}"/>
  <p:tag name="OP_SCP_GROUP_ID" val="4ca9eeef-6849-fa4d-e332-3e3621188d1e"/>
  <p:tag name="OP_SCP_ITEM_COUNT" val="2"/>
</p:tagLst>
</file>

<file path=ppt/tags/tag32.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33.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单击此处添加文本。"/>
</p:tagLst>
</file>

<file path=ppt/tags/tag34.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ags/tag35.xml><?xml version="1.0" encoding="utf-8"?>
<p:tagLst xmlns:a="http://schemas.openxmlformats.org/drawingml/2006/main" xmlns:r="http://schemas.openxmlformats.org/officeDocument/2006/relationships" xmlns:p="http://schemas.openxmlformats.org/presentationml/2006/main">
  <p:tag name="OP_SCP_SHAPE_TYPE" val="Body"/>
  <p:tag name="OP_SCP_ITEM_INDEX" val="1"/>
  <p:tag name="OP_SCP_DEFAULT_TEXT" val="单击此处添加文本，单击此处添加文本，单击此处添加文本，单击此处添加文本。"/>
</p:tagLst>
</file>

<file path=ppt/tags/tag4.xml><?xml version="1.0" encoding="utf-8"?>
<p:tagLst xmlns:a="http://schemas.openxmlformats.org/drawingml/2006/main" xmlns:r="http://schemas.openxmlformats.org/officeDocument/2006/relationships" xmlns:p="http://schemas.openxmlformats.org/presentationml/2006/main">
  <p:tag name="OP_SCP_SHAPE_TYPE" val="Body"/>
  <p:tag name="OP_SCP_ITEM_INDEX" val="3"/>
  <p:tag name="OP_SCP_DEFAULT_TEXT" val="单击此处添加文本，单击此处添加文本，单击此处添加文本。"/>
</p:tagLst>
</file>

<file path=ppt/tags/tag5.xml><?xml version="1.0" encoding="utf-8"?>
<p:tagLst xmlns:a="http://schemas.openxmlformats.org/drawingml/2006/main" xmlns:r="http://schemas.openxmlformats.org/officeDocument/2006/relationships" xmlns:p="http://schemas.openxmlformats.org/presentationml/2006/main">
  <p:tag name="OP_SCP_ITEM_INDEX" val="2"/>
</p:tagLst>
</file>

<file path=ppt/tags/tag6.xml><?xml version="1.0" encoding="utf-8"?>
<p:tagLst xmlns:a="http://schemas.openxmlformats.org/drawingml/2006/main" xmlns:r="http://schemas.openxmlformats.org/officeDocument/2006/relationships" xmlns:p="http://schemas.openxmlformats.org/presentationml/2006/main">
  <p:tag name="OP_SCP_SHAPE_TYPE" val="Title"/>
  <p:tag name="OP_SCP_ITEM_INDEX" val="2"/>
  <p:tag name="OP_SCP_DEFAULT_TEXT" val="添加标题"/>
</p:tagLst>
</file>

<file path=ppt/tags/tag7.xml><?xml version="1.0" encoding="utf-8"?>
<p:tagLst xmlns:a="http://schemas.openxmlformats.org/drawingml/2006/main" xmlns:r="http://schemas.openxmlformats.org/officeDocument/2006/relationships" xmlns:p="http://schemas.openxmlformats.org/presentationml/2006/main">
  <p:tag name="OP_SCP_SHAPE_TYPE" val="Body"/>
  <p:tag name="OP_SCP_ITEM_INDEX" val="2"/>
  <p:tag name="OP_SCP_DEFAULT_TEXT" val="单击此处添加文本，单击此处添加文本，单击此处添加文本。"/>
</p:tagLst>
</file>

<file path=ppt/tags/tag8.xml><?xml version="1.0" encoding="utf-8"?>
<p:tagLst xmlns:a="http://schemas.openxmlformats.org/drawingml/2006/main" xmlns:r="http://schemas.openxmlformats.org/officeDocument/2006/relationships" xmlns:p="http://schemas.openxmlformats.org/presentationml/2006/main">
  <p:tag name="OP_SCP_ITEM_INDEX" val="1"/>
</p:tagLst>
</file>

<file path=ppt/tags/tag9.xml><?xml version="1.0" encoding="utf-8"?>
<p:tagLst xmlns:a="http://schemas.openxmlformats.org/drawingml/2006/main" xmlns:r="http://schemas.openxmlformats.org/officeDocument/2006/relationships" xmlns:p="http://schemas.openxmlformats.org/presentationml/2006/main">
  <p:tag name="OP_SCP_SHAPE_TYPE" val="Title"/>
  <p:tag name="OP_SCP_ITEM_INDEX" val="1"/>
  <p:tag name="OP_SCP_DEFAULT_TEXT" val="添加标题"/>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165</TotalTime>
  <Words>10698</Words>
  <Application>Microsoft Office PowerPoint</Application>
  <PresentationFormat>宽屏</PresentationFormat>
  <Paragraphs>362</Paragraphs>
  <Slides>68</Slides>
  <Notes>11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68</vt:i4>
      </vt:variant>
    </vt:vector>
  </HeadingPairs>
  <TitlesOfParts>
    <vt:vector size="74" baseType="lpstr">
      <vt:lpstr>等线</vt:lpstr>
      <vt:lpstr>华文中宋</vt:lpstr>
      <vt:lpstr>Arial</vt:lpstr>
      <vt:lpstr>Trebuchet MS</vt:lpstr>
      <vt:lpstr>Wingdings 3</vt:lpstr>
      <vt:lpstr>平面</vt:lpstr>
      <vt:lpstr>幼儿园课程的理论与实践</vt:lpstr>
      <vt:lpstr>第二章 幼儿园课程的特点和要素 </vt:lpstr>
      <vt:lpstr>PowerPoint 演示文稿</vt:lpstr>
      <vt:lpstr>PowerPoint 演示文稿</vt:lpstr>
      <vt:lpstr>第一节 幼儿园课程的特点</vt:lpstr>
      <vt:lpstr>第一节 幼儿园课程的特点</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第二节 幼儿园课程的要素</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第三节  幼儿园课程的价值取向</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60</cp:revision>
  <dcterms:created xsi:type="dcterms:W3CDTF">2025-06-20T02:04:52Z</dcterms:created>
  <dcterms:modified xsi:type="dcterms:W3CDTF">2025-06-20T08:43:00Z</dcterms:modified>
</cp:coreProperties>
</file>